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Lst>
  <p:notesMasterIdLst>
    <p:notesMasterId r:id="rId51"/>
  </p:notesMasterIdLst>
  <p:sldIdLst>
    <p:sldId id="282" r:id="rId2"/>
    <p:sldId id="256" r:id="rId3"/>
    <p:sldId id="284" r:id="rId4"/>
    <p:sldId id="285" r:id="rId5"/>
    <p:sldId id="286" r:id="rId6"/>
    <p:sldId id="283" r:id="rId7"/>
    <p:sldId id="287" r:id="rId8"/>
    <p:sldId id="330" r:id="rId9"/>
    <p:sldId id="329" r:id="rId10"/>
    <p:sldId id="288" r:id="rId11"/>
    <p:sldId id="293" r:id="rId12"/>
    <p:sldId id="294" r:id="rId13"/>
    <p:sldId id="295" r:id="rId14"/>
    <p:sldId id="289" r:id="rId15"/>
    <p:sldId id="290" r:id="rId16"/>
    <p:sldId id="291" r:id="rId17"/>
    <p:sldId id="292"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28" r:id="rId37"/>
    <p:sldId id="327"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Lst>
  <p:sldSz cx="9144000" cy="5143500" type="screen16x9"/>
  <p:notesSz cx="6858000" cy="9144000"/>
  <p:embeddedFontLst>
    <p:embeddedFont>
      <p:font typeface="Arial Unicode MS" panose="020B0604020202020204" pitchFamily="34" charset="-128"/>
      <p:regular r:id="rId52"/>
    </p:embeddedFont>
    <p:embeddedFont>
      <p:font typeface="MS PGothic" panose="020B0600070205080204" pitchFamily="34" charset="-128"/>
      <p:regular r:id="rId53"/>
    </p:embeddedFont>
    <p:embeddedFont>
      <p:font typeface="SimSun" panose="02010600030101010101" pitchFamily="2" charset="-122"/>
      <p:regular r:id="rId54"/>
    </p:embeddedFont>
    <p:embeddedFont>
      <p:font typeface="Abadi" panose="020B0604020104020204" pitchFamily="34" charset="0"/>
      <p:regular r:id="rId55"/>
    </p:embeddedFont>
    <p:embeddedFont>
      <p:font typeface="Arial Black" panose="020B0A04020102020204" pitchFamily="34" charset="0"/>
      <p:bold r:id="rId56"/>
    </p:embeddedFont>
    <p:embeddedFont>
      <p:font typeface="Arial Narrow" panose="020B0606020202030204" pitchFamily="34" charset="0"/>
      <p:regular r:id="rId57"/>
      <p:bold r:id="rId58"/>
      <p:italic r:id="rId59"/>
      <p:boldItalic r:id="rId60"/>
    </p:embeddedFont>
    <p:embeddedFont>
      <p:font typeface="Calibri" panose="020F0502020204030204" pitchFamily="34" charset="0"/>
      <p:regular r:id="rId61"/>
      <p:bold r:id="rId62"/>
      <p:italic r:id="rId63"/>
      <p:boldItalic r:id="rId64"/>
    </p:embeddedFont>
    <p:embeddedFont>
      <p:font typeface="Comic Sans MS" panose="030F0702030302020204" pitchFamily="66" charset="0"/>
      <p:regular r:id="rId65"/>
      <p:bold r:id="rId66"/>
      <p:italic r:id="rId67"/>
      <p:boldItalic r:id="rId68"/>
    </p:embeddedFont>
    <p:embeddedFont>
      <p:font typeface="Montserrat" panose="020B0604020202020204" charset="0"/>
      <p:regular r:id="rId69"/>
      <p:bold r:id="rId70"/>
      <p:italic r:id="rId71"/>
      <p:boldItalic r:id="rId72"/>
    </p:embeddedFont>
    <p:embeddedFont>
      <p:font typeface="Montserrat Light" panose="020B0604020202020204" charset="0"/>
      <p:regular r:id="rId73"/>
      <p:bold r:id="rId74"/>
      <p:italic r:id="rId75"/>
      <p:boldItalic r:id="rId76"/>
    </p:embeddedFont>
    <p:embeddedFont>
      <p:font typeface="Montserrat SemiBold" panose="020B0604020202020204" charset="0"/>
      <p:regular r:id="rId77"/>
      <p:bold r:id="rId78"/>
      <p:italic r:id="rId79"/>
      <p:boldItalic r:id="rId80"/>
    </p:embeddedFont>
    <p:embeddedFont>
      <p:font typeface="Rockwell" panose="02060603020205020403" pitchFamily="18" charset="0"/>
      <p:regular r:id="rId81"/>
      <p:bold r:id="rId82"/>
      <p:italic r:id="rId83"/>
      <p:boldItalic r:id="rId84"/>
    </p:embeddedFont>
    <p:embeddedFont>
      <p:font typeface="Tahoma" panose="020B0604030504040204" pitchFamily="34" charset="0"/>
      <p:regular r:id="rId85"/>
      <p:bold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6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6B0D538-599E-4985-9D29-4B6C0FB4059C}">
  <a:tblStyle styleId="{46B0D538-599E-4985-9D29-4B6C0FB4059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F5F4874-5CC9-457A-A816-18083BC798B0}" styleName="Table_1">
    <a:wholeTbl>
      <a:tcTxStyle b="off" i="off">
        <a:font>
          <a:latin typeface="Calibri"/>
          <a:ea typeface="Calibri"/>
          <a:cs typeface="Calibri"/>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9EFF7"/>
          </a:solidFill>
        </a:fill>
      </a:tcStyle>
    </a:band1H>
    <a:band2H>
      <a:tcTxStyle/>
      <a:tcStyle>
        <a:tcBdr/>
      </a:tcStyle>
    </a:band2H>
    <a:band1V>
      <a:tcTxStyle/>
      <a:tcStyle>
        <a:tcBdr/>
        <a:fill>
          <a:solidFill>
            <a:srgbClr val="E9EFF7"/>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1"/>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1"/>
          </a:solidFill>
        </a:fill>
      </a:tcStyle>
    </a:firstRow>
    <a:neCell>
      <a:tcTxStyle/>
      <a:tcStyle>
        <a:tcBdr/>
      </a:tcStyle>
    </a:neCell>
    <a:nwCell>
      <a:tcTxStyle/>
      <a:tcStyle>
        <a:tcBdr/>
      </a:tcStyle>
    </a:nwCell>
  </a:tblStyle>
  <a:tblStyle styleId="{AFD5A757-21FA-41E0-A0FF-58904C18E577}" styleName="Table_2">
    <a:wholeTbl>
      <a:tcTxStyle b="off" i="off">
        <a:font>
          <a:latin typeface="Calibri"/>
          <a:ea typeface="Calibri"/>
          <a:cs typeface="Calibri"/>
        </a:font>
        <a:schemeClr val="dk1"/>
      </a:tcTxStyle>
      <a:tcStyle>
        <a:tcBdr>
          <a:left>
            <a:ln w="12700" cap="flat" cmpd="sng">
              <a:solidFill>
                <a:schemeClr val="accent2"/>
              </a:solidFill>
              <a:prstDash val="solid"/>
              <a:round/>
              <a:headEnd type="none" w="sm" len="sm"/>
              <a:tailEnd type="none" w="sm" len="sm"/>
            </a:ln>
          </a:left>
          <a:right>
            <a:ln w="12700" cap="flat" cmpd="sng">
              <a:solidFill>
                <a:schemeClr val="accent2"/>
              </a:solidFill>
              <a:prstDash val="solid"/>
              <a:round/>
              <a:headEnd type="none" w="sm" len="sm"/>
              <a:tailEnd type="none" w="sm" len="sm"/>
            </a:ln>
          </a:right>
          <a:top>
            <a:ln w="12700" cap="flat" cmpd="sng">
              <a:solidFill>
                <a:schemeClr val="accent2"/>
              </a:solidFill>
              <a:prstDash val="solid"/>
              <a:round/>
              <a:headEnd type="none" w="sm" len="sm"/>
              <a:tailEnd type="none" w="sm" len="sm"/>
            </a:ln>
          </a:top>
          <a:bottom>
            <a:ln w="12700" cap="flat" cmpd="sng">
              <a:solidFill>
                <a:schemeClr val="accent2"/>
              </a:solidFill>
              <a:prstDash val="solid"/>
              <a:round/>
              <a:headEnd type="none" w="sm" len="sm"/>
              <a:tailEnd type="none" w="sm" len="sm"/>
            </a:ln>
          </a:bottom>
          <a:insideH>
            <a:ln w="12700"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FCECE7"/>
          </a:solidFill>
        </a:fill>
      </a:tcStyle>
    </a:band1H>
    <a:band2H>
      <a:tcTxStyle/>
      <a:tcStyle>
        <a:tcBdr/>
      </a:tcStyle>
    </a:band2H>
    <a:band1V>
      <a:tcTxStyle/>
      <a:tcStyle>
        <a:tcBdr/>
        <a:fill>
          <a:solidFill>
            <a:srgbClr val="FCECE7"/>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2"/>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2"/>
          </a:solidFill>
        </a:fill>
      </a:tcStyle>
    </a:firstRow>
    <a:neCell>
      <a:tcTxStyle/>
      <a:tcStyle>
        <a:tcBdr/>
      </a:tcStyle>
    </a:neCell>
    <a:nwCell>
      <a:tcTxStyle/>
      <a:tcStyle>
        <a:tcBdr/>
      </a:tcStyle>
    </a:nwCell>
  </a:tblStyle>
  <a:tblStyle styleId="{464259D6-EF74-43BD-88C7-BBC4A5658D65}" styleName="Table_3">
    <a:wholeTbl>
      <a:tcTxStyle b="off" i="off">
        <a:font>
          <a:latin typeface="Calibri"/>
          <a:ea typeface="Calibri"/>
          <a:cs typeface="Calibri"/>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BF1E8"/>
          </a:solidFill>
        </a:fill>
      </a:tcStyle>
    </a:band1H>
    <a:band2H>
      <a:tcTxStyle/>
      <a:tcStyle>
        <a:tcBdr/>
      </a:tcStyle>
    </a:band2H>
    <a:band1V>
      <a:tcTxStyle/>
      <a:tcStyle>
        <a:tcBdr/>
        <a:fill>
          <a:solidFill>
            <a:srgbClr val="EBF1E8"/>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4660"/>
  </p:normalViewPr>
  <p:slideViewPr>
    <p:cSldViewPr snapToGrid="0">
      <p:cViewPr>
        <p:scale>
          <a:sx n="90" d="100"/>
          <a:sy n="90" d="100"/>
        </p:scale>
        <p:origin x="56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2.fntdata"/><Relationship Id="rId68" Type="http://schemas.openxmlformats.org/officeDocument/2006/relationships/font" Target="fonts/font17.fntdata"/><Relationship Id="rId84" Type="http://schemas.openxmlformats.org/officeDocument/2006/relationships/font" Target="fonts/font33.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2.fntdata"/><Relationship Id="rId58" Type="http://schemas.openxmlformats.org/officeDocument/2006/relationships/font" Target="fonts/font7.fntdata"/><Relationship Id="rId74" Type="http://schemas.openxmlformats.org/officeDocument/2006/relationships/font" Target="fonts/font23.fntdata"/><Relationship Id="rId79" Type="http://schemas.openxmlformats.org/officeDocument/2006/relationships/font" Target="fonts/font28.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77"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notesMaster" Target="notesMasters/notesMaster1.xml"/><Relationship Id="rId72" Type="http://schemas.openxmlformats.org/officeDocument/2006/relationships/font" Target="fonts/font21.fntdata"/><Relationship Id="rId80" Type="http://schemas.openxmlformats.org/officeDocument/2006/relationships/font" Target="fonts/font29.fntdata"/><Relationship Id="rId85" Type="http://schemas.openxmlformats.org/officeDocument/2006/relationships/font" Target="fonts/font3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font" Target="fonts/font24.fntdata"/><Relationship Id="rId83" Type="http://schemas.openxmlformats.org/officeDocument/2006/relationships/font" Target="fonts/font32.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font" Target="fonts/font22.fntdata"/><Relationship Id="rId78" Type="http://schemas.openxmlformats.org/officeDocument/2006/relationships/font" Target="fonts/font27.fntdata"/><Relationship Id="rId81" Type="http://schemas.openxmlformats.org/officeDocument/2006/relationships/font" Target="fonts/font30.fntdata"/><Relationship Id="rId86" Type="http://schemas.openxmlformats.org/officeDocument/2006/relationships/font" Target="fonts/font3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4.fntdata"/><Relationship Id="rId76" Type="http://schemas.openxmlformats.org/officeDocument/2006/relationships/font" Target="fonts/font25.fntdata"/><Relationship Id="rId7" Type="http://schemas.openxmlformats.org/officeDocument/2006/relationships/slide" Target="slides/slide6.xml"/><Relationship Id="rId71" Type="http://schemas.openxmlformats.org/officeDocument/2006/relationships/font" Target="fonts/font2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5.fntdata"/><Relationship Id="rId87" Type="http://schemas.openxmlformats.org/officeDocument/2006/relationships/presProps" Target="presProps.xml"/><Relationship Id="rId61" Type="http://schemas.openxmlformats.org/officeDocument/2006/relationships/font" Target="fonts/font10.fntdata"/><Relationship Id="rId82" Type="http://schemas.openxmlformats.org/officeDocument/2006/relationships/font" Target="fonts/font31.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8634219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424" name="Google Shape;42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88718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2732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473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17110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4566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946999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04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548608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717039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550274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958600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56888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25493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12947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50729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44740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32731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9384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53647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2496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9927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32962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93329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21088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019931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5810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17162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56689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32232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09249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33815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83460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617781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649496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276550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85778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35261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21553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906408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56876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10601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60333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17958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26988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203744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969670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94217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4572000" y="1597819"/>
            <a:ext cx="3886200" cy="11025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3200"/>
              <a:buFont typeface="Montserrat"/>
              <a:buNone/>
              <a:defRPr sz="3200" b="0" i="0" u="none" strike="noStrike" cap="none">
                <a:solidFill>
                  <a:schemeClr val="dk1"/>
                </a:solidFill>
                <a:latin typeface="Montserrat"/>
                <a:ea typeface="Montserrat"/>
                <a:cs typeface="Montserrat"/>
                <a:sym typeface="Montserrat"/>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4572000" y="2895786"/>
            <a:ext cx="3880500" cy="13146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Montserrat Light"/>
                <a:ea typeface="Montserrat Light"/>
                <a:cs typeface="Montserrat Light"/>
                <a:sym typeface="Montserrat Light"/>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Montserrat Light"/>
                <a:ea typeface="Montserrat Light"/>
                <a:cs typeface="Montserrat Light"/>
                <a:sym typeface="Montserrat Light"/>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Montserrat Light"/>
                <a:ea typeface="Montserrat Light"/>
                <a:cs typeface="Montserrat Light"/>
                <a:sym typeface="Montserrat Light"/>
              </a:defRPr>
            </a:lvl9pPr>
          </a:lstStyle>
          <a:p>
            <a:endParaRPr/>
          </a:p>
        </p:txBody>
      </p:sp>
      <p:pic>
        <p:nvPicPr>
          <p:cNvPr id="14" name="Google Shape;14;p2" descr="logo-icam-full.jpg"/>
          <p:cNvPicPr preferRelativeResize="0"/>
          <p:nvPr/>
        </p:nvPicPr>
        <p:blipFill rotWithShape="1">
          <a:blip r:embed="rId2">
            <a:alphaModFix/>
          </a:blip>
          <a:srcRect/>
          <a:stretch/>
        </p:blipFill>
        <p:spPr>
          <a:xfrm>
            <a:off x="6444208" y="254400"/>
            <a:ext cx="1790758" cy="882768"/>
          </a:xfrm>
          <a:prstGeom prst="rect">
            <a:avLst/>
          </a:prstGeom>
          <a:noFill/>
          <a:ln>
            <a:noFill/>
          </a:ln>
        </p:spPr>
      </p:pic>
      <p:pic>
        <p:nvPicPr>
          <p:cNvPr id="15" name="Google Shape;15;p2" descr="logo-icam-full.jpg"/>
          <p:cNvPicPr preferRelativeResize="0"/>
          <p:nvPr/>
        </p:nvPicPr>
        <p:blipFill rotWithShape="1">
          <a:blip r:embed="rId2">
            <a:alphaModFix/>
          </a:blip>
          <a:srcRect/>
          <a:stretch/>
        </p:blipFill>
        <p:spPr>
          <a:xfrm>
            <a:off x="6444208" y="254400"/>
            <a:ext cx="1790758" cy="882768"/>
          </a:xfrm>
          <a:prstGeom prst="rect">
            <a:avLst/>
          </a:prstGeom>
          <a:noFill/>
          <a:ln>
            <a:noFill/>
          </a:ln>
        </p:spPr>
      </p:pic>
      <p:pic>
        <p:nvPicPr>
          <p:cNvPr id="16" name="Google Shape;16;p2"/>
          <p:cNvPicPr preferRelativeResize="0"/>
          <p:nvPr/>
        </p:nvPicPr>
        <p:blipFill rotWithShape="1">
          <a:blip r:embed="rId3">
            <a:alphaModFix/>
          </a:blip>
          <a:srcRect/>
          <a:stretch/>
        </p:blipFill>
        <p:spPr>
          <a:xfrm flipH="1">
            <a:off x="7" y="-307700"/>
            <a:ext cx="3434260" cy="545120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395536" y="739486"/>
            <a:ext cx="4464600" cy="8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9A45F"/>
              </a:buClr>
              <a:buSzPts val="2800"/>
              <a:buFont typeface="Montserrat SemiBold"/>
              <a:buNone/>
              <a:defRPr sz="2800" b="0" i="0" u="none" strike="noStrike" cap="none">
                <a:solidFill>
                  <a:srgbClr val="F9A45F"/>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6" name="Google Shape;26;p4"/>
          <p:cNvSpPr txBox="1">
            <a:spLocks noGrp="1"/>
          </p:cNvSpPr>
          <p:nvPr>
            <p:ph type="body" idx="1"/>
          </p:nvPr>
        </p:nvSpPr>
        <p:spPr>
          <a:xfrm>
            <a:off x="395536" y="1769566"/>
            <a:ext cx="4464600" cy="26775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480"/>
              </a:spcBef>
              <a:spcAft>
                <a:spcPts val="0"/>
              </a:spcAft>
              <a:buClr>
                <a:schemeClr val="dk1"/>
              </a:buClr>
              <a:buSzPts val="2400"/>
              <a:buFont typeface="Arial"/>
              <a:buNone/>
              <a:defRPr sz="2400" b="0" i="0" u="none" strike="noStrike" cap="none">
                <a:solidFill>
                  <a:schemeClr val="dk1"/>
                </a:solidFill>
                <a:latin typeface="Montserrat Light"/>
                <a:ea typeface="Montserrat Light"/>
                <a:cs typeface="Montserrat Light"/>
                <a:sym typeface="Montserrat Light"/>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pic>
        <p:nvPicPr>
          <p:cNvPr id="27" name="Google Shape;27;p4" descr="logo-ICAM.jpg"/>
          <p:cNvPicPr preferRelativeResize="0"/>
          <p:nvPr/>
        </p:nvPicPr>
        <p:blipFill rotWithShape="1">
          <a:blip r:embed="rId2">
            <a:alphaModFix/>
          </a:blip>
          <a:srcRect/>
          <a:stretch/>
        </p:blipFill>
        <p:spPr>
          <a:xfrm>
            <a:off x="8063312" y="204291"/>
            <a:ext cx="540327" cy="292563"/>
          </a:xfrm>
          <a:prstGeom prst="rect">
            <a:avLst/>
          </a:prstGeom>
          <a:noFill/>
          <a:ln>
            <a:noFill/>
          </a:ln>
        </p:spPr>
      </p:pic>
      <p:pic>
        <p:nvPicPr>
          <p:cNvPr id="28" name="Google Shape;28;p4" descr="petites-bandes.jpg"/>
          <p:cNvPicPr preferRelativeResize="0"/>
          <p:nvPr/>
        </p:nvPicPr>
        <p:blipFill rotWithShape="1">
          <a:blip r:embed="rId3">
            <a:alphaModFix/>
          </a:blip>
          <a:srcRect/>
          <a:stretch/>
        </p:blipFill>
        <p:spPr>
          <a:xfrm>
            <a:off x="6549283" y="4801663"/>
            <a:ext cx="349388" cy="90308"/>
          </a:xfrm>
          <a:prstGeom prst="rect">
            <a:avLst/>
          </a:prstGeom>
          <a:noFill/>
          <a:ln>
            <a:noFill/>
          </a:ln>
        </p:spPr>
      </p:pic>
      <p:sp>
        <p:nvSpPr>
          <p:cNvPr id="29" name="Google Shape;29;p4"/>
          <p:cNvSpPr>
            <a:spLocks noGrp="1"/>
          </p:cNvSpPr>
          <p:nvPr>
            <p:ph type="pic" idx="2"/>
          </p:nvPr>
        </p:nvSpPr>
        <p:spPr>
          <a:xfrm>
            <a:off x="5003800" y="735546"/>
            <a:ext cx="4140300" cy="3707400"/>
          </a:xfrm>
          <a:prstGeom prst="rect">
            <a:avLst/>
          </a:prstGeom>
          <a:noFill/>
          <a:ln>
            <a:noFill/>
          </a:ln>
        </p:spPr>
      </p:sp>
      <p:pic>
        <p:nvPicPr>
          <p:cNvPr id="30" name="Google Shape;30;p4" descr="logo-ICAM.jpg"/>
          <p:cNvPicPr preferRelativeResize="0"/>
          <p:nvPr/>
        </p:nvPicPr>
        <p:blipFill rotWithShape="1">
          <a:blip r:embed="rId2">
            <a:alphaModFix/>
          </a:blip>
          <a:srcRect/>
          <a:stretch/>
        </p:blipFill>
        <p:spPr>
          <a:xfrm>
            <a:off x="8063312" y="204291"/>
            <a:ext cx="540327" cy="292563"/>
          </a:xfrm>
          <a:prstGeom prst="rect">
            <a:avLst/>
          </a:prstGeom>
          <a:noFill/>
          <a:ln>
            <a:noFill/>
          </a:ln>
        </p:spPr>
      </p:pic>
      <p:pic>
        <p:nvPicPr>
          <p:cNvPr id="31" name="Google Shape;31;p4" descr="petites-bandes.jpg"/>
          <p:cNvPicPr preferRelativeResize="0"/>
          <p:nvPr/>
        </p:nvPicPr>
        <p:blipFill rotWithShape="1">
          <a:blip r:embed="rId3">
            <a:alphaModFix/>
          </a:blip>
          <a:srcRect/>
          <a:stretch/>
        </p:blipFill>
        <p:spPr>
          <a:xfrm>
            <a:off x="6549283" y="4801663"/>
            <a:ext cx="349388" cy="90308"/>
          </a:xfrm>
          <a:prstGeom prst="rect">
            <a:avLst/>
          </a:prstGeom>
          <a:noFill/>
          <a:ln>
            <a:noFill/>
          </a:ln>
        </p:spPr>
      </p:pic>
      <p:sp>
        <p:nvSpPr>
          <p:cNvPr id="32" name="Google Shape;32;p4"/>
          <p:cNvSpPr txBox="1">
            <a:spLocks noGrp="1"/>
          </p:cNvSpPr>
          <p:nvPr>
            <p:ph type="body" idx="3"/>
          </p:nvPr>
        </p:nvSpPr>
        <p:spPr>
          <a:xfrm>
            <a:off x="7164388" y="4731990"/>
            <a:ext cx="1800300" cy="200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chemeClr val="dk1"/>
              </a:buClr>
              <a:buSzPts val="800"/>
              <a:buFont typeface="Arial"/>
              <a:buNone/>
              <a:defRPr sz="800" b="0" i="0" u="none" strike="noStrike" cap="none">
                <a:solidFill>
                  <a:schemeClr val="dk1"/>
                </a:solidFill>
                <a:latin typeface="Montserrat Light"/>
                <a:ea typeface="Montserrat Light"/>
                <a:cs typeface="Montserrat Light"/>
                <a:sym typeface="Montserrat Light"/>
              </a:defRPr>
            </a:lvl1pPr>
            <a:lvl2pPr marL="914400" marR="0" lvl="1" indent="-279400" algn="l">
              <a:lnSpc>
                <a:spcPct val="100000"/>
              </a:lnSpc>
              <a:spcBef>
                <a:spcPts val="56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2pPr>
            <a:lvl3pPr marL="1371600" marR="0" lvl="2" indent="-279400" algn="l">
              <a:lnSpc>
                <a:spcPct val="100000"/>
              </a:lnSpc>
              <a:spcBef>
                <a:spcPts val="48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3pPr>
            <a:lvl4pPr marL="1828800" marR="0" lvl="3"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4pPr>
            <a:lvl5pPr marL="2286000" marR="0" lvl="4"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5pPr>
            <a:lvl6pPr marL="2743200" marR="0" lvl="5"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6pPr>
            <a:lvl7pPr marL="3200400" marR="0" lvl="6"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7pPr>
            <a:lvl8pPr marL="3657600" marR="0" lvl="7"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8pPr>
            <a:lvl9pPr marL="4114800" marR="0" lvl="8"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hapitre">
  <p:cSld name="Chapitre">
    <p:spTree>
      <p:nvGrpSpPr>
        <p:cNvPr id="1" name="Shape 33"/>
        <p:cNvGrpSpPr/>
        <p:nvPr/>
      </p:nvGrpSpPr>
      <p:grpSpPr>
        <a:xfrm>
          <a:off x="0" y="0"/>
          <a:ext cx="0" cy="0"/>
          <a:chOff x="0" y="0"/>
          <a:chExt cx="0" cy="0"/>
        </a:xfrm>
      </p:grpSpPr>
      <p:pic>
        <p:nvPicPr>
          <p:cNvPr id="34" name="Google Shape;34;p5" descr="logo-ICAM.jpg"/>
          <p:cNvPicPr preferRelativeResize="0"/>
          <p:nvPr/>
        </p:nvPicPr>
        <p:blipFill rotWithShape="1">
          <a:blip r:embed="rId2">
            <a:alphaModFix/>
          </a:blip>
          <a:srcRect/>
          <a:stretch/>
        </p:blipFill>
        <p:spPr>
          <a:xfrm>
            <a:off x="8063312" y="204291"/>
            <a:ext cx="540327" cy="292563"/>
          </a:xfrm>
          <a:prstGeom prst="rect">
            <a:avLst/>
          </a:prstGeom>
          <a:noFill/>
          <a:ln>
            <a:noFill/>
          </a:ln>
        </p:spPr>
      </p:pic>
      <p:pic>
        <p:nvPicPr>
          <p:cNvPr id="35" name="Google Shape;35;p5" descr="petites-bandes.jpg"/>
          <p:cNvPicPr preferRelativeResize="0"/>
          <p:nvPr/>
        </p:nvPicPr>
        <p:blipFill rotWithShape="1">
          <a:blip r:embed="rId3">
            <a:alphaModFix/>
          </a:blip>
          <a:srcRect/>
          <a:stretch/>
        </p:blipFill>
        <p:spPr>
          <a:xfrm>
            <a:off x="6549283" y="4801663"/>
            <a:ext cx="349388" cy="90308"/>
          </a:xfrm>
          <a:prstGeom prst="rect">
            <a:avLst/>
          </a:prstGeom>
          <a:noFill/>
          <a:ln>
            <a:noFill/>
          </a:ln>
        </p:spPr>
      </p:pic>
      <p:sp>
        <p:nvSpPr>
          <p:cNvPr id="36" name="Google Shape;36;p5"/>
          <p:cNvSpPr>
            <a:spLocks noGrp="1"/>
          </p:cNvSpPr>
          <p:nvPr>
            <p:ph type="pic" idx="2"/>
          </p:nvPr>
        </p:nvSpPr>
        <p:spPr>
          <a:xfrm>
            <a:off x="0" y="0"/>
            <a:ext cx="4284600" cy="5132700"/>
          </a:xfrm>
          <a:prstGeom prst="rect">
            <a:avLst/>
          </a:prstGeom>
          <a:noFill/>
          <a:ln>
            <a:noFill/>
          </a:ln>
        </p:spPr>
      </p:sp>
      <p:sp>
        <p:nvSpPr>
          <p:cNvPr id="37" name="Google Shape;37;p5"/>
          <p:cNvSpPr txBox="1">
            <a:spLocks noGrp="1"/>
          </p:cNvSpPr>
          <p:nvPr>
            <p:ph type="title"/>
          </p:nvPr>
        </p:nvSpPr>
        <p:spPr>
          <a:xfrm>
            <a:off x="4427984" y="843558"/>
            <a:ext cx="4464600" cy="8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9A45F"/>
              </a:buClr>
              <a:buSzPts val="2800"/>
              <a:buFont typeface="Montserrat SemiBold"/>
              <a:buNone/>
              <a:defRPr sz="2800" b="0" i="0" u="none" strike="noStrike" cap="none">
                <a:solidFill>
                  <a:srgbClr val="F9A45F"/>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5"/>
          <p:cNvSpPr txBox="1">
            <a:spLocks noGrp="1"/>
          </p:cNvSpPr>
          <p:nvPr>
            <p:ph type="body" idx="1"/>
          </p:nvPr>
        </p:nvSpPr>
        <p:spPr>
          <a:xfrm>
            <a:off x="4427984" y="1873638"/>
            <a:ext cx="4464600" cy="26775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480"/>
              </a:spcBef>
              <a:spcAft>
                <a:spcPts val="0"/>
              </a:spcAft>
              <a:buClr>
                <a:schemeClr val="dk1"/>
              </a:buClr>
              <a:buSzPts val="2400"/>
              <a:buFont typeface="Arial"/>
              <a:buNone/>
              <a:defRPr sz="2400" b="0" i="0" u="none" strike="noStrike" cap="none">
                <a:solidFill>
                  <a:schemeClr val="dk1"/>
                </a:solidFill>
                <a:latin typeface="Montserrat Light"/>
                <a:ea typeface="Montserrat Light"/>
                <a:cs typeface="Montserrat Light"/>
                <a:sym typeface="Montserrat Light"/>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sp>
        <p:nvSpPr>
          <p:cNvPr id="39" name="Google Shape;39;p5"/>
          <p:cNvSpPr txBox="1">
            <a:spLocks noGrp="1"/>
          </p:cNvSpPr>
          <p:nvPr>
            <p:ph type="body" idx="3"/>
          </p:nvPr>
        </p:nvSpPr>
        <p:spPr>
          <a:xfrm>
            <a:off x="7163199" y="4731990"/>
            <a:ext cx="1800300" cy="200400"/>
          </a:xfrm>
          <a:prstGeom prst="rect">
            <a:avLst/>
          </a:prstGeom>
          <a:noFill/>
          <a:ln>
            <a:noFill/>
          </a:ln>
        </p:spPr>
        <p:txBody>
          <a:bodyPr spcFirstLastPara="1" wrap="square" lIns="91425" tIns="91425" rIns="91425" bIns="91425" anchor="t" anchorCtr="0">
            <a:noAutofit/>
          </a:bodyPr>
          <a:lstStyle>
            <a:lvl1pPr marL="457200" lvl="0" indent="-228600" algn="l">
              <a:lnSpc>
                <a:spcPct val="80000"/>
              </a:lnSpc>
              <a:spcBef>
                <a:spcPts val="0"/>
              </a:spcBef>
              <a:spcAft>
                <a:spcPts val="0"/>
              </a:spcAft>
              <a:buClr>
                <a:schemeClr val="dk1"/>
              </a:buClr>
              <a:buSzPts val="3200"/>
              <a:buFont typeface="Arial"/>
              <a:buNone/>
              <a:defRPr sz="800"/>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re et contenu">
  <p:cSld name="1_Titre et contenu">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395536" y="739486"/>
            <a:ext cx="4464600" cy="8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9A45F"/>
              </a:buClr>
              <a:buSzPts val="2800"/>
              <a:buFont typeface="Montserrat SemiBold"/>
              <a:buNone/>
              <a:defRPr sz="2800" b="0" i="0" u="none" strike="noStrike" cap="none">
                <a:solidFill>
                  <a:srgbClr val="F9A45F"/>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2" name="Google Shape;42;p6"/>
          <p:cNvSpPr txBox="1">
            <a:spLocks noGrp="1"/>
          </p:cNvSpPr>
          <p:nvPr>
            <p:ph type="body" idx="1"/>
          </p:nvPr>
        </p:nvSpPr>
        <p:spPr>
          <a:xfrm>
            <a:off x="395536" y="1769566"/>
            <a:ext cx="4464600" cy="26775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480"/>
              </a:spcBef>
              <a:spcAft>
                <a:spcPts val="0"/>
              </a:spcAft>
              <a:buClr>
                <a:schemeClr val="dk1"/>
              </a:buClr>
              <a:buSzPts val="2400"/>
              <a:buFont typeface="Arial"/>
              <a:buNone/>
              <a:defRPr sz="2400" b="0" i="0" u="none" strike="noStrike" cap="none">
                <a:solidFill>
                  <a:schemeClr val="dk1"/>
                </a:solidFill>
                <a:latin typeface="Montserrat Light"/>
                <a:ea typeface="Montserrat Light"/>
                <a:cs typeface="Montserrat Light"/>
                <a:sym typeface="Montserrat Light"/>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pic>
        <p:nvPicPr>
          <p:cNvPr id="43" name="Google Shape;43;p6" descr="logo-ICAM.jpg"/>
          <p:cNvPicPr preferRelativeResize="0"/>
          <p:nvPr/>
        </p:nvPicPr>
        <p:blipFill rotWithShape="1">
          <a:blip r:embed="rId2">
            <a:alphaModFix/>
          </a:blip>
          <a:srcRect/>
          <a:stretch/>
        </p:blipFill>
        <p:spPr>
          <a:xfrm>
            <a:off x="8063312" y="204291"/>
            <a:ext cx="540327" cy="292563"/>
          </a:xfrm>
          <a:prstGeom prst="rect">
            <a:avLst/>
          </a:prstGeom>
          <a:noFill/>
          <a:ln>
            <a:noFill/>
          </a:ln>
        </p:spPr>
      </p:pic>
      <p:pic>
        <p:nvPicPr>
          <p:cNvPr id="44" name="Google Shape;44;p6" descr="petites-bandes.jpg"/>
          <p:cNvPicPr preferRelativeResize="0"/>
          <p:nvPr/>
        </p:nvPicPr>
        <p:blipFill rotWithShape="1">
          <a:blip r:embed="rId3">
            <a:alphaModFix/>
          </a:blip>
          <a:srcRect/>
          <a:stretch/>
        </p:blipFill>
        <p:spPr>
          <a:xfrm>
            <a:off x="6549283" y="4801663"/>
            <a:ext cx="349388" cy="90308"/>
          </a:xfrm>
          <a:prstGeom prst="rect">
            <a:avLst/>
          </a:prstGeom>
          <a:noFill/>
          <a:ln>
            <a:noFill/>
          </a:ln>
        </p:spPr>
      </p:pic>
      <p:sp>
        <p:nvSpPr>
          <p:cNvPr id="45" name="Google Shape;45;p6"/>
          <p:cNvSpPr>
            <a:spLocks noGrp="1"/>
          </p:cNvSpPr>
          <p:nvPr>
            <p:ph type="pic" idx="2"/>
          </p:nvPr>
        </p:nvSpPr>
        <p:spPr>
          <a:xfrm>
            <a:off x="5003800" y="735546"/>
            <a:ext cx="4140300" cy="3707400"/>
          </a:xfrm>
          <a:prstGeom prst="rect">
            <a:avLst/>
          </a:prstGeom>
          <a:noFill/>
          <a:ln>
            <a:noFill/>
          </a:ln>
        </p:spPr>
      </p:sp>
      <p:sp>
        <p:nvSpPr>
          <p:cNvPr id="46" name="Google Shape;46;p6"/>
          <p:cNvSpPr txBox="1">
            <a:spLocks noGrp="1"/>
          </p:cNvSpPr>
          <p:nvPr>
            <p:ph type="body" idx="3"/>
          </p:nvPr>
        </p:nvSpPr>
        <p:spPr>
          <a:xfrm>
            <a:off x="7164388" y="4731990"/>
            <a:ext cx="1800300" cy="200400"/>
          </a:xfrm>
          <a:prstGeom prst="rect">
            <a:avLst/>
          </a:prstGeom>
          <a:noFill/>
          <a:ln>
            <a:noFill/>
          </a:ln>
        </p:spPr>
        <p:txBody>
          <a:bodyPr spcFirstLastPara="1" wrap="square" lIns="91425" tIns="91425" rIns="91425" bIns="91425" anchor="t" anchorCtr="0">
            <a:noAutofit/>
          </a:bodyPr>
          <a:lstStyle>
            <a:lvl1pPr marL="457200" lvl="0" indent="-228600" algn="l">
              <a:lnSpc>
                <a:spcPct val="80000"/>
              </a:lnSpc>
              <a:spcBef>
                <a:spcPts val="0"/>
              </a:spcBef>
              <a:spcAft>
                <a:spcPts val="0"/>
              </a:spcAft>
              <a:buClr>
                <a:schemeClr val="dk1"/>
              </a:buClr>
              <a:buSzPts val="800"/>
              <a:buFont typeface="Arial"/>
              <a:buNone/>
              <a:defRPr sz="800" b="0" i="0" u="none" strike="noStrike" cap="none">
                <a:solidFill>
                  <a:schemeClr val="dk1"/>
                </a:solidFill>
                <a:latin typeface="Montserrat Light"/>
                <a:ea typeface="Montserrat Light"/>
                <a:cs typeface="Montserrat Light"/>
                <a:sym typeface="Montserrat Light"/>
              </a:defRPr>
            </a:lvl1pPr>
            <a:lvl2pPr marL="914400" marR="0" lvl="1" indent="-279400" algn="l">
              <a:lnSpc>
                <a:spcPct val="100000"/>
              </a:lnSpc>
              <a:spcBef>
                <a:spcPts val="56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2pPr>
            <a:lvl3pPr marL="1371600" marR="0" lvl="2" indent="-279400" algn="l">
              <a:lnSpc>
                <a:spcPct val="100000"/>
              </a:lnSpc>
              <a:spcBef>
                <a:spcPts val="48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3pPr>
            <a:lvl4pPr marL="1828800" marR="0" lvl="3"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4pPr>
            <a:lvl5pPr marL="2286000" marR="0" lvl="4"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5pPr>
            <a:lvl6pPr marL="2743200" marR="0" lvl="5"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6pPr>
            <a:lvl7pPr marL="3200400" marR="0" lvl="6"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7pPr>
            <a:lvl8pPr marL="3657600" marR="0" lvl="7"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8pPr>
            <a:lvl9pPr marL="4114800" marR="0" lvl="8"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e seul">
  <p:cSld name="Texte seul">
    <p:spTree>
      <p:nvGrpSpPr>
        <p:cNvPr id="1" name="Shape 54"/>
        <p:cNvGrpSpPr/>
        <p:nvPr/>
      </p:nvGrpSpPr>
      <p:grpSpPr>
        <a:xfrm>
          <a:off x="0" y="0"/>
          <a:ext cx="0" cy="0"/>
          <a:chOff x="0" y="0"/>
          <a:chExt cx="0" cy="0"/>
        </a:xfrm>
      </p:grpSpPr>
      <p:pic>
        <p:nvPicPr>
          <p:cNvPr id="55" name="Google Shape;55;p8" descr="logo-ICAM.jpg"/>
          <p:cNvPicPr preferRelativeResize="0"/>
          <p:nvPr/>
        </p:nvPicPr>
        <p:blipFill rotWithShape="1">
          <a:blip r:embed="rId2">
            <a:alphaModFix/>
          </a:blip>
          <a:srcRect/>
          <a:stretch/>
        </p:blipFill>
        <p:spPr>
          <a:xfrm>
            <a:off x="8106025" y="214991"/>
            <a:ext cx="540327" cy="292563"/>
          </a:xfrm>
          <a:prstGeom prst="rect">
            <a:avLst/>
          </a:prstGeom>
          <a:noFill/>
          <a:ln>
            <a:noFill/>
          </a:ln>
        </p:spPr>
      </p:pic>
      <p:pic>
        <p:nvPicPr>
          <p:cNvPr id="56" name="Google Shape;56;p8" descr="supports - decli piste-03.jpg"/>
          <p:cNvPicPr preferRelativeResize="0"/>
          <p:nvPr/>
        </p:nvPicPr>
        <p:blipFill rotWithShape="1">
          <a:blip r:embed="rId3">
            <a:alphaModFix/>
          </a:blip>
          <a:srcRect/>
          <a:stretch/>
        </p:blipFill>
        <p:spPr>
          <a:xfrm>
            <a:off x="482600" y="2318201"/>
            <a:ext cx="4613135" cy="103238"/>
          </a:xfrm>
          <a:prstGeom prst="rect">
            <a:avLst/>
          </a:prstGeom>
          <a:noFill/>
          <a:ln>
            <a:noFill/>
          </a:ln>
        </p:spPr>
      </p:pic>
      <p:pic>
        <p:nvPicPr>
          <p:cNvPr id="57" name="Google Shape;57;p8" descr="petites-bandes.jpg"/>
          <p:cNvPicPr preferRelativeResize="0"/>
          <p:nvPr/>
        </p:nvPicPr>
        <p:blipFill rotWithShape="1">
          <a:blip r:embed="rId4">
            <a:alphaModFix/>
          </a:blip>
          <a:srcRect/>
          <a:stretch/>
        </p:blipFill>
        <p:spPr>
          <a:xfrm>
            <a:off x="584530" y="4654558"/>
            <a:ext cx="349388" cy="90308"/>
          </a:xfrm>
          <a:prstGeom prst="rect">
            <a:avLst/>
          </a:prstGeom>
          <a:noFill/>
          <a:ln>
            <a:noFill/>
          </a:ln>
        </p:spPr>
      </p:pic>
      <p:sp>
        <p:nvSpPr>
          <p:cNvPr id="58" name="Google Shape;58;p8"/>
          <p:cNvSpPr txBox="1">
            <a:spLocks noGrp="1"/>
          </p:cNvSpPr>
          <p:nvPr>
            <p:ph type="title"/>
          </p:nvPr>
        </p:nvSpPr>
        <p:spPr>
          <a:xfrm>
            <a:off x="482600" y="1275606"/>
            <a:ext cx="4089300" cy="8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1"/>
              </a:buClr>
              <a:buSzPts val="2500"/>
              <a:buFont typeface="Montserrat SemiBold"/>
              <a:buNone/>
              <a:defRPr sz="25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9" name="Google Shape;59;p8"/>
          <p:cNvSpPr txBox="1">
            <a:spLocks noGrp="1"/>
          </p:cNvSpPr>
          <p:nvPr>
            <p:ph type="body" idx="1"/>
          </p:nvPr>
        </p:nvSpPr>
        <p:spPr>
          <a:xfrm>
            <a:off x="482600" y="2571750"/>
            <a:ext cx="8193000" cy="19443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60"/>
              </a:spcBef>
              <a:spcAft>
                <a:spcPts val="0"/>
              </a:spcAft>
              <a:buClr>
                <a:schemeClr val="dk1"/>
              </a:buClr>
              <a:buSzPts val="1800"/>
              <a:buFont typeface="Arial"/>
              <a:buNone/>
              <a:defRPr sz="1800" b="0" i="0" u="none" strike="noStrike" cap="none">
                <a:solidFill>
                  <a:schemeClr val="dk1"/>
                </a:solidFill>
                <a:latin typeface="Montserrat Light"/>
                <a:ea typeface="Montserrat Light"/>
                <a:cs typeface="Montserrat Light"/>
                <a:sym typeface="Montserrat Light"/>
              </a:defRPr>
            </a:lvl1pPr>
            <a:lvl2pPr marL="914400" marR="0" lvl="1" indent="-387350" algn="l">
              <a:lnSpc>
                <a:spcPct val="100000"/>
              </a:lnSpc>
              <a:spcBef>
                <a:spcPts val="560"/>
              </a:spcBef>
              <a:spcAft>
                <a:spcPts val="0"/>
              </a:spcAft>
              <a:buClr>
                <a:schemeClr val="dk1"/>
              </a:buClr>
              <a:buSzPts val="2500"/>
              <a:buFont typeface="Arial"/>
              <a:buChar char="–"/>
              <a:defRPr sz="2500" b="0" i="0" u="none" strike="noStrike" cap="none">
                <a:solidFill>
                  <a:schemeClr val="dk1"/>
                </a:solidFill>
                <a:latin typeface="Montserrat Light"/>
                <a:ea typeface="Montserrat Light"/>
                <a:cs typeface="Montserrat Light"/>
                <a:sym typeface="Montserrat Light"/>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sp>
        <p:nvSpPr>
          <p:cNvPr id="60" name="Google Shape;60;p8"/>
          <p:cNvSpPr txBox="1">
            <a:spLocks noGrp="1"/>
          </p:cNvSpPr>
          <p:nvPr>
            <p:ph type="body" idx="2"/>
          </p:nvPr>
        </p:nvSpPr>
        <p:spPr>
          <a:xfrm>
            <a:off x="467544" y="4801791"/>
            <a:ext cx="1800300" cy="200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chemeClr val="dk1"/>
              </a:buClr>
              <a:buSzPts val="800"/>
              <a:buFont typeface="Arial"/>
              <a:buNone/>
              <a:defRPr sz="800" b="0" i="0" u="none" strike="noStrike" cap="none">
                <a:solidFill>
                  <a:schemeClr val="dk1"/>
                </a:solidFill>
                <a:latin typeface="Montserrat Light"/>
                <a:ea typeface="Montserrat Light"/>
                <a:cs typeface="Montserrat Light"/>
                <a:sym typeface="Montserrat Light"/>
              </a:defRPr>
            </a:lvl1pPr>
            <a:lvl2pPr marL="914400" marR="0" lvl="1" indent="-279400" algn="l">
              <a:lnSpc>
                <a:spcPct val="100000"/>
              </a:lnSpc>
              <a:spcBef>
                <a:spcPts val="56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2pPr>
            <a:lvl3pPr marL="1371600" marR="0" lvl="2" indent="-279400" algn="l">
              <a:lnSpc>
                <a:spcPct val="100000"/>
              </a:lnSpc>
              <a:spcBef>
                <a:spcPts val="48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3pPr>
            <a:lvl4pPr marL="1828800" marR="0" lvl="3"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4pPr>
            <a:lvl5pPr marL="2286000" marR="0" lvl="4"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5pPr>
            <a:lvl6pPr marL="2743200" marR="0" lvl="5"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6pPr>
            <a:lvl7pPr marL="3200400" marR="0" lvl="6"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7pPr>
            <a:lvl8pPr marL="3657600" marR="0" lvl="7"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8pPr>
            <a:lvl9pPr marL="4114800" marR="0" lvl="8"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482600" y="848239"/>
            <a:ext cx="4152300" cy="8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1"/>
              </a:buClr>
              <a:buSzPts val="2500"/>
              <a:buFont typeface="Montserrat Light"/>
              <a:buNone/>
              <a:defRPr sz="2500" b="0" i="0" u="none" strike="noStrike" cap="none">
                <a:solidFill>
                  <a:schemeClr val="dk1"/>
                </a:solidFill>
                <a:latin typeface="Montserrat Light"/>
                <a:ea typeface="Montserrat Light"/>
                <a:cs typeface="Montserrat Light"/>
                <a:sym typeface="Montserrat Light"/>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63" name="Google Shape;63;p9" descr="logo-ICAM.jpg"/>
          <p:cNvPicPr preferRelativeResize="0"/>
          <p:nvPr/>
        </p:nvPicPr>
        <p:blipFill rotWithShape="1">
          <a:blip r:embed="rId2">
            <a:alphaModFix/>
          </a:blip>
          <a:srcRect/>
          <a:stretch/>
        </p:blipFill>
        <p:spPr>
          <a:xfrm>
            <a:off x="8244408" y="208712"/>
            <a:ext cx="540327" cy="292563"/>
          </a:xfrm>
          <a:prstGeom prst="rect">
            <a:avLst/>
          </a:prstGeom>
          <a:noFill/>
          <a:ln>
            <a:noFill/>
          </a:ln>
        </p:spPr>
      </p:pic>
      <p:pic>
        <p:nvPicPr>
          <p:cNvPr id="64" name="Google Shape;64;p9" descr="petites-bandes.jpg"/>
          <p:cNvPicPr preferRelativeResize="0"/>
          <p:nvPr/>
        </p:nvPicPr>
        <p:blipFill rotWithShape="1">
          <a:blip r:embed="rId3">
            <a:alphaModFix/>
          </a:blip>
          <a:srcRect/>
          <a:stretch/>
        </p:blipFill>
        <p:spPr>
          <a:xfrm>
            <a:off x="584530" y="4654558"/>
            <a:ext cx="349388" cy="90308"/>
          </a:xfrm>
          <a:prstGeom prst="rect">
            <a:avLst/>
          </a:prstGeom>
          <a:noFill/>
          <a:ln>
            <a:noFill/>
          </a:ln>
        </p:spPr>
      </p:pic>
      <p:sp>
        <p:nvSpPr>
          <p:cNvPr id="65" name="Google Shape;65;p9"/>
          <p:cNvSpPr txBox="1">
            <a:spLocks noGrp="1"/>
          </p:cNvSpPr>
          <p:nvPr>
            <p:ph type="body" idx="1"/>
          </p:nvPr>
        </p:nvSpPr>
        <p:spPr>
          <a:xfrm>
            <a:off x="478400" y="1705654"/>
            <a:ext cx="4160700" cy="6477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chemeClr val="dk1"/>
              </a:buClr>
              <a:buSzPts val="2400"/>
              <a:buNone/>
              <a:defRPr sz="2400" b="1" i="0" u="none" strike="noStrike" cap="none">
                <a:solidFill>
                  <a:schemeClr val="dk1"/>
                </a:solidFill>
                <a:latin typeface="Montserrat"/>
                <a:ea typeface="Montserrat"/>
                <a:cs typeface="Montserrat"/>
                <a:sym typeface="Montserrat"/>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sp>
        <p:nvSpPr>
          <p:cNvPr id="66" name="Google Shape;66;p9"/>
          <p:cNvSpPr txBox="1">
            <a:spLocks noGrp="1"/>
          </p:cNvSpPr>
          <p:nvPr>
            <p:ph type="body" idx="2"/>
          </p:nvPr>
        </p:nvSpPr>
        <p:spPr>
          <a:xfrm>
            <a:off x="584530" y="4840002"/>
            <a:ext cx="1800300" cy="200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chemeClr val="dk1"/>
              </a:buClr>
              <a:buSzPts val="800"/>
              <a:buFont typeface="Arial"/>
              <a:buNone/>
              <a:defRPr sz="800" b="0" i="0" u="none" strike="noStrike" cap="none">
                <a:solidFill>
                  <a:schemeClr val="dk1"/>
                </a:solidFill>
                <a:latin typeface="Montserrat Light"/>
                <a:ea typeface="Montserrat Light"/>
                <a:cs typeface="Montserrat Light"/>
                <a:sym typeface="Montserrat Light"/>
              </a:defRPr>
            </a:lvl1pPr>
            <a:lvl2pPr marL="914400" marR="0" lvl="1" indent="-279400" algn="l">
              <a:lnSpc>
                <a:spcPct val="100000"/>
              </a:lnSpc>
              <a:spcBef>
                <a:spcPts val="56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2pPr>
            <a:lvl3pPr marL="1371600" marR="0" lvl="2" indent="-279400" algn="l">
              <a:lnSpc>
                <a:spcPct val="100000"/>
              </a:lnSpc>
              <a:spcBef>
                <a:spcPts val="48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3pPr>
            <a:lvl4pPr marL="1828800" marR="0" lvl="3"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4pPr>
            <a:lvl5pPr marL="2286000" marR="0" lvl="4"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5pPr>
            <a:lvl6pPr marL="2743200" marR="0" lvl="5"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6pPr>
            <a:lvl7pPr marL="3200400" marR="0" lvl="6"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7pPr>
            <a:lvl8pPr marL="3657600" marR="0" lvl="7"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8pPr>
            <a:lvl9pPr marL="4114800" marR="0" lvl="8"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range 03">
  <p:cSld name="Orange 03">
    <p:bg>
      <p:bgPr>
        <a:solidFill>
          <a:srgbClr val="FEE0BD"/>
        </a:solidFill>
        <a:effectLst/>
      </p:bgPr>
    </p:bg>
    <p:spTree>
      <p:nvGrpSpPr>
        <p:cNvPr id="1" name="Shape 67"/>
        <p:cNvGrpSpPr/>
        <p:nvPr/>
      </p:nvGrpSpPr>
      <p:grpSpPr>
        <a:xfrm>
          <a:off x="0" y="0"/>
          <a:ext cx="0" cy="0"/>
          <a:chOff x="0" y="0"/>
          <a:chExt cx="0" cy="0"/>
        </a:xfrm>
      </p:grpSpPr>
      <p:pic>
        <p:nvPicPr>
          <p:cNvPr id="68" name="Google Shape;68;p10" descr="fond4.jpg"/>
          <p:cNvPicPr preferRelativeResize="0"/>
          <p:nvPr/>
        </p:nvPicPr>
        <p:blipFill rotWithShape="1">
          <a:blip r:embed="rId2">
            <a:alphaModFix/>
          </a:blip>
          <a:srcRect r="32000" b="9559"/>
          <a:stretch/>
        </p:blipFill>
        <p:spPr>
          <a:xfrm>
            <a:off x="0" y="0"/>
            <a:ext cx="5887126" cy="5162201"/>
          </a:xfrm>
          <a:prstGeom prst="rect">
            <a:avLst/>
          </a:prstGeom>
          <a:noFill/>
          <a:ln>
            <a:noFill/>
          </a:ln>
        </p:spPr>
      </p:pic>
      <p:sp>
        <p:nvSpPr>
          <p:cNvPr id="69" name="Google Shape;69;p10"/>
          <p:cNvSpPr txBox="1">
            <a:spLocks noGrp="1"/>
          </p:cNvSpPr>
          <p:nvPr>
            <p:ph type="title"/>
          </p:nvPr>
        </p:nvSpPr>
        <p:spPr>
          <a:xfrm>
            <a:off x="3707904" y="1437624"/>
            <a:ext cx="4834800" cy="1879800"/>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range 02">
  <p:cSld name="Orange 02">
    <p:bg>
      <p:bgPr>
        <a:solidFill>
          <a:schemeClr val="lt1"/>
        </a:solidFill>
        <a:effectLst/>
      </p:bgPr>
    </p:bg>
    <p:spTree>
      <p:nvGrpSpPr>
        <p:cNvPr id="1" name="Shape 70"/>
        <p:cNvGrpSpPr/>
        <p:nvPr/>
      </p:nvGrpSpPr>
      <p:grpSpPr>
        <a:xfrm>
          <a:off x="0" y="0"/>
          <a:ext cx="0" cy="0"/>
          <a:chOff x="0" y="0"/>
          <a:chExt cx="0" cy="0"/>
        </a:xfrm>
      </p:grpSpPr>
      <p:pic>
        <p:nvPicPr>
          <p:cNvPr id="71" name="Google Shape;71;p11"/>
          <p:cNvPicPr preferRelativeResize="0"/>
          <p:nvPr/>
        </p:nvPicPr>
        <p:blipFill rotWithShape="1">
          <a:blip r:embed="rId2">
            <a:alphaModFix/>
          </a:blip>
          <a:srcRect/>
          <a:stretch/>
        </p:blipFill>
        <p:spPr>
          <a:xfrm>
            <a:off x="-50" y="-39900"/>
            <a:ext cx="9214950" cy="5183375"/>
          </a:xfrm>
          <a:prstGeom prst="rect">
            <a:avLst/>
          </a:prstGeom>
          <a:noFill/>
          <a:ln>
            <a:noFill/>
          </a:ln>
        </p:spPr>
      </p:pic>
      <p:sp>
        <p:nvSpPr>
          <p:cNvPr id="72" name="Google Shape;72;p11"/>
          <p:cNvSpPr txBox="1">
            <a:spLocks noGrp="1"/>
          </p:cNvSpPr>
          <p:nvPr>
            <p:ph type="title"/>
          </p:nvPr>
        </p:nvSpPr>
        <p:spPr>
          <a:xfrm>
            <a:off x="3923928" y="1815666"/>
            <a:ext cx="4644900" cy="1785900"/>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Gris">
  <p:cSld name="Gris">
    <p:bg>
      <p:bgPr>
        <a:solidFill>
          <a:srgbClr val="646462"/>
        </a:solidFill>
        <a:effectLst/>
      </p:bgPr>
    </p:bg>
    <p:spTree>
      <p:nvGrpSpPr>
        <p:cNvPr id="1" name="Shape 73"/>
        <p:cNvGrpSpPr/>
        <p:nvPr/>
      </p:nvGrpSpPr>
      <p:grpSpPr>
        <a:xfrm>
          <a:off x="0" y="0"/>
          <a:ext cx="0" cy="0"/>
          <a:chOff x="0" y="0"/>
          <a:chExt cx="0" cy="0"/>
        </a:xfrm>
      </p:grpSpPr>
      <p:pic>
        <p:nvPicPr>
          <p:cNvPr id="74" name="Google Shape;74;p12" descr="C:\Users\yasho\Desktop\ICAM\PPT\Fond gris.png"/>
          <p:cNvPicPr preferRelativeResize="0"/>
          <p:nvPr/>
        </p:nvPicPr>
        <p:blipFill rotWithShape="1">
          <a:blip r:embed="rId2">
            <a:alphaModFix/>
          </a:blip>
          <a:srcRect/>
          <a:stretch/>
        </p:blipFill>
        <p:spPr>
          <a:xfrm>
            <a:off x="1875460" y="9"/>
            <a:ext cx="7268528" cy="5140798"/>
          </a:xfrm>
          <a:prstGeom prst="rect">
            <a:avLst/>
          </a:prstGeom>
          <a:noFill/>
          <a:ln>
            <a:noFill/>
          </a:ln>
        </p:spPr>
      </p:pic>
      <p:sp>
        <p:nvSpPr>
          <p:cNvPr id="75" name="Google Shape;75;p12"/>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Montserrat SemiBold"/>
              <a:buNone/>
              <a:defRPr sz="4400" b="0" i="0" u="none" strike="noStrike" cap="none">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ouge">
  <p:cSld name="Rouge">
    <p:bg>
      <p:bgPr>
        <a:solidFill>
          <a:srgbClr val="E63313"/>
        </a:solidFill>
        <a:effectLst/>
      </p:bgPr>
    </p:bg>
    <p:spTree>
      <p:nvGrpSpPr>
        <p:cNvPr id="1" name="Shape 76"/>
        <p:cNvGrpSpPr/>
        <p:nvPr/>
      </p:nvGrpSpPr>
      <p:grpSpPr>
        <a:xfrm>
          <a:off x="0" y="0"/>
          <a:ext cx="0" cy="0"/>
          <a:chOff x="0" y="0"/>
          <a:chExt cx="0" cy="0"/>
        </a:xfrm>
      </p:grpSpPr>
      <p:pic>
        <p:nvPicPr>
          <p:cNvPr id="77" name="Google Shape;77;p13" descr="C:\Users\yasho\Desktop\ICAM\PPT\Fond rouge.png"/>
          <p:cNvPicPr preferRelativeResize="0"/>
          <p:nvPr/>
        </p:nvPicPr>
        <p:blipFill rotWithShape="1">
          <a:blip r:embed="rId2">
            <a:alphaModFix/>
          </a:blip>
          <a:srcRect/>
          <a:stretch/>
        </p:blipFill>
        <p:spPr>
          <a:xfrm>
            <a:off x="1875600" y="0"/>
            <a:ext cx="7268400" cy="5143501"/>
          </a:xfrm>
          <a:prstGeom prst="rect">
            <a:avLst/>
          </a:prstGeom>
          <a:noFill/>
          <a:ln>
            <a:noFill/>
          </a:ln>
        </p:spPr>
      </p:pic>
      <p:sp>
        <p:nvSpPr>
          <p:cNvPr id="78" name="Google Shape;78;p13"/>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Montserrat SemiBold"/>
              <a:buNone/>
              <a:defRPr sz="4400" b="0" i="0" u="none" strike="noStrike" cap="none">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eu">
  <p:cSld name="Bleu">
    <p:bg>
      <p:bgPr>
        <a:solidFill>
          <a:schemeClr val="lt1"/>
        </a:solidFill>
        <a:effectLst/>
      </p:bgPr>
    </p:bg>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3568080"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Montserrat SemiBold"/>
              <a:buNone/>
              <a:defRPr sz="4400" b="0" i="0" u="none" strike="noStrike" cap="none">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81" name="Google Shape;81;p14"/>
          <p:cNvPicPr preferRelativeResize="0"/>
          <p:nvPr/>
        </p:nvPicPr>
        <p:blipFill rotWithShape="1">
          <a:blip r:embed="rId2">
            <a:alphaModFix/>
          </a:blip>
          <a:srcRect l="1008" b="2798"/>
          <a:stretch/>
        </p:blipFill>
        <p:spPr>
          <a:xfrm>
            <a:off x="-31925" y="-39900"/>
            <a:ext cx="9515172" cy="5256000"/>
          </a:xfrm>
          <a:prstGeom prst="rect">
            <a:avLst/>
          </a:prstGeom>
          <a:noFill/>
          <a:ln>
            <a:noFill/>
          </a:ln>
        </p:spPr>
      </p:pic>
      <p:sp>
        <p:nvSpPr>
          <p:cNvPr id="82" name="Google Shape;82;p14"/>
          <p:cNvSpPr txBox="1">
            <a:spLocks noGrp="1"/>
          </p:cNvSpPr>
          <p:nvPr>
            <p:ph type="title" idx="2"/>
          </p:nvPr>
        </p:nvSpPr>
        <p:spPr>
          <a:xfrm>
            <a:off x="3491880"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Montserrat SemiBold"/>
              <a:buNone/>
              <a:defRPr sz="4400" b="0" i="0" u="none" strike="noStrike" cap="none">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iolet">
  <p:cSld name="Violet">
    <p:bg>
      <p:bgPr>
        <a:solidFill>
          <a:srgbClr val="A53885"/>
        </a:solidFill>
        <a:effectLst/>
      </p:bgPr>
    </p:bg>
    <p:spTree>
      <p:nvGrpSpPr>
        <p:cNvPr id="1" name="Shape 83"/>
        <p:cNvGrpSpPr/>
        <p:nvPr/>
      </p:nvGrpSpPr>
      <p:grpSpPr>
        <a:xfrm>
          <a:off x="0" y="0"/>
          <a:ext cx="0" cy="0"/>
          <a:chOff x="0" y="0"/>
          <a:chExt cx="0" cy="0"/>
        </a:xfrm>
      </p:grpSpPr>
      <p:pic>
        <p:nvPicPr>
          <p:cNvPr id="84" name="Google Shape;84;p15" descr="C:\Users\yasho\Desktop\ICAM\PPT\Fond violet.png"/>
          <p:cNvPicPr preferRelativeResize="0"/>
          <p:nvPr/>
        </p:nvPicPr>
        <p:blipFill rotWithShape="1">
          <a:blip r:embed="rId2">
            <a:alphaModFix/>
          </a:blip>
          <a:srcRect b="675"/>
          <a:stretch/>
        </p:blipFill>
        <p:spPr>
          <a:xfrm>
            <a:off x="1815900" y="31375"/>
            <a:ext cx="7328100" cy="5112126"/>
          </a:xfrm>
          <a:prstGeom prst="rect">
            <a:avLst/>
          </a:prstGeom>
          <a:noFill/>
          <a:ln>
            <a:noFill/>
          </a:ln>
        </p:spPr>
      </p:pic>
      <p:sp>
        <p:nvSpPr>
          <p:cNvPr id="85" name="Google Shape;85;p15"/>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Montserrat SemiBold"/>
              <a:buNone/>
              <a:defRPr sz="4400" b="0" i="0" u="none" strike="noStrike" cap="none">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ight - Gris">
  <p:cSld name="Light - Gris">
    <p:bg>
      <p:bgPr>
        <a:solidFill>
          <a:schemeClr val="lt1"/>
        </a:solidFill>
        <a:effectLst/>
      </p:bgPr>
    </p:bg>
    <p:spTree>
      <p:nvGrpSpPr>
        <p:cNvPr id="1" name="Shape 86"/>
        <p:cNvGrpSpPr/>
        <p:nvPr/>
      </p:nvGrpSpPr>
      <p:grpSpPr>
        <a:xfrm>
          <a:off x="0" y="0"/>
          <a:ext cx="0" cy="0"/>
          <a:chOff x="0" y="0"/>
          <a:chExt cx="0" cy="0"/>
        </a:xfrm>
      </p:grpSpPr>
      <p:pic>
        <p:nvPicPr>
          <p:cNvPr id="87" name="Google Shape;87;p16" descr="C:\Users\yasho\Desktop\ICAM\PPT\Light - Gris.png"/>
          <p:cNvPicPr preferRelativeResize="0"/>
          <p:nvPr/>
        </p:nvPicPr>
        <p:blipFill rotWithShape="1">
          <a:blip r:embed="rId2">
            <a:alphaModFix/>
          </a:blip>
          <a:srcRect/>
          <a:stretch/>
        </p:blipFill>
        <p:spPr>
          <a:xfrm>
            <a:off x="6338229" y="30762"/>
            <a:ext cx="2805765" cy="5112728"/>
          </a:xfrm>
          <a:prstGeom prst="rect">
            <a:avLst/>
          </a:prstGeom>
          <a:noFill/>
          <a:ln>
            <a:noFill/>
          </a:ln>
        </p:spPr>
      </p:pic>
      <p:sp>
        <p:nvSpPr>
          <p:cNvPr id="88" name="Google Shape;88;p16"/>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939391"/>
              </a:buClr>
              <a:buSzPts val="4400"/>
              <a:buFont typeface="Montserrat SemiBold"/>
              <a:buNone/>
              <a:defRPr sz="4400" b="0" i="0" u="none" strike="noStrike" cap="none">
                <a:solidFill>
                  <a:srgbClr val="93939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ight - Violet">
  <p:cSld name="Light - Violet">
    <p:bg>
      <p:bgPr>
        <a:solidFill>
          <a:schemeClr val="lt1"/>
        </a:solidFill>
        <a:effectLst/>
      </p:bgPr>
    </p:bg>
    <p:spTree>
      <p:nvGrpSpPr>
        <p:cNvPr id="1" name="Shape 89"/>
        <p:cNvGrpSpPr/>
        <p:nvPr/>
      </p:nvGrpSpPr>
      <p:grpSpPr>
        <a:xfrm>
          <a:off x="0" y="0"/>
          <a:ext cx="0" cy="0"/>
          <a:chOff x="0" y="0"/>
          <a:chExt cx="0" cy="0"/>
        </a:xfrm>
      </p:grpSpPr>
      <p:pic>
        <p:nvPicPr>
          <p:cNvPr id="90" name="Google Shape;90;p17"/>
          <p:cNvPicPr preferRelativeResize="0"/>
          <p:nvPr/>
        </p:nvPicPr>
        <p:blipFill rotWithShape="1">
          <a:blip r:embed="rId2">
            <a:alphaModFix/>
          </a:blip>
          <a:srcRect l="61082"/>
          <a:stretch/>
        </p:blipFill>
        <p:spPr>
          <a:xfrm>
            <a:off x="6332403" y="17107"/>
            <a:ext cx="2811599" cy="5126399"/>
          </a:xfrm>
          <a:prstGeom prst="rect">
            <a:avLst/>
          </a:prstGeom>
          <a:noFill/>
          <a:ln>
            <a:noFill/>
          </a:ln>
        </p:spPr>
      </p:pic>
      <p:sp>
        <p:nvSpPr>
          <p:cNvPr id="91" name="Google Shape;91;p17"/>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A93482"/>
              </a:buClr>
              <a:buSzPts val="4400"/>
              <a:buFont typeface="Montserrat SemiBold"/>
              <a:buNone/>
              <a:defRPr sz="4400" b="0" i="0" u="none" strike="noStrike" cap="none">
                <a:solidFill>
                  <a:srgbClr val="A93482"/>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Jaune">
  <p:cSld name="Jaune">
    <p:bg>
      <p:bgPr>
        <a:solidFill>
          <a:srgbClr val="FFD953"/>
        </a:solidFill>
        <a:effectLst/>
      </p:bgPr>
    </p:bg>
    <p:spTree>
      <p:nvGrpSpPr>
        <p:cNvPr id="1" name="Shape 92"/>
        <p:cNvGrpSpPr/>
        <p:nvPr/>
      </p:nvGrpSpPr>
      <p:grpSpPr>
        <a:xfrm>
          <a:off x="0" y="0"/>
          <a:ext cx="0" cy="0"/>
          <a:chOff x="0" y="0"/>
          <a:chExt cx="0" cy="0"/>
        </a:xfrm>
      </p:grpSpPr>
      <p:pic>
        <p:nvPicPr>
          <p:cNvPr id="93" name="Google Shape;93;p18" descr="C:\Users\yasho\Desktop\ICAM\PPT\Fond Jaune.png"/>
          <p:cNvPicPr preferRelativeResize="0"/>
          <p:nvPr/>
        </p:nvPicPr>
        <p:blipFill rotWithShape="1">
          <a:blip r:embed="rId2">
            <a:alphaModFix/>
          </a:blip>
          <a:srcRect l="5567"/>
          <a:stretch/>
        </p:blipFill>
        <p:spPr>
          <a:xfrm>
            <a:off x="2293965" y="0"/>
            <a:ext cx="6855735" cy="5143501"/>
          </a:xfrm>
          <a:prstGeom prst="rect">
            <a:avLst/>
          </a:prstGeom>
          <a:noFill/>
          <a:ln>
            <a:noFill/>
          </a:ln>
        </p:spPr>
      </p:pic>
      <p:sp>
        <p:nvSpPr>
          <p:cNvPr id="94" name="Google Shape;94;p18"/>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ight - Orange">
  <p:cSld name="Light - Orange">
    <p:bg>
      <p:bgPr>
        <a:solidFill>
          <a:schemeClr val="lt1"/>
        </a:solidFill>
        <a:effectLst/>
      </p:bgPr>
    </p:bg>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95536"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FFB23E"/>
              </a:buClr>
              <a:buSzPts val="4400"/>
              <a:buFont typeface="Montserrat SemiBold"/>
              <a:buNone/>
              <a:defRPr sz="4400" b="0" i="0" u="none" strike="noStrike" cap="none">
                <a:solidFill>
                  <a:srgbClr val="FFB23E"/>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97" name="Google Shape;97;p19" descr="C:\Users\yasho\Desktop\ICAM\PPT\Light - Jaune.png"/>
          <p:cNvPicPr preferRelativeResize="0"/>
          <p:nvPr/>
        </p:nvPicPr>
        <p:blipFill rotWithShape="1">
          <a:blip r:embed="rId2">
            <a:alphaModFix/>
          </a:blip>
          <a:srcRect/>
          <a:stretch/>
        </p:blipFill>
        <p:spPr>
          <a:xfrm>
            <a:off x="6742802" y="15375"/>
            <a:ext cx="2401200" cy="511272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range 04">
  <p:cSld name="Orange 04">
    <p:spTree>
      <p:nvGrpSpPr>
        <p:cNvPr id="1" name="Shape 98"/>
        <p:cNvGrpSpPr/>
        <p:nvPr/>
      </p:nvGrpSpPr>
      <p:grpSpPr>
        <a:xfrm>
          <a:off x="0" y="0"/>
          <a:ext cx="0" cy="0"/>
          <a:chOff x="0" y="0"/>
          <a:chExt cx="0" cy="0"/>
        </a:xfrm>
      </p:grpSpPr>
      <p:pic>
        <p:nvPicPr>
          <p:cNvPr id="99" name="Google Shape;99;p20"/>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0" name="Google Shape;100;p20"/>
          <p:cNvSpPr txBox="1">
            <a:spLocks noGrp="1"/>
          </p:cNvSpPr>
          <p:nvPr>
            <p:ph type="title"/>
          </p:nvPr>
        </p:nvSpPr>
        <p:spPr>
          <a:xfrm>
            <a:off x="467544" y="1707654"/>
            <a:ext cx="5596500" cy="18732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range 01">
  <p:cSld name="Orange 01">
    <p:bg>
      <p:bgPr>
        <a:solidFill>
          <a:schemeClr val="lt1"/>
        </a:solidFill>
        <a:effectLst/>
      </p:bgPr>
    </p:bg>
    <p:spTree>
      <p:nvGrpSpPr>
        <p:cNvPr id="1" name="Shape 101"/>
        <p:cNvGrpSpPr/>
        <p:nvPr/>
      </p:nvGrpSpPr>
      <p:grpSpPr>
        <a:xfrm>
          <a:off x="0" y="0"/>
          <a:ext cx="0" cy="0"/>
          <a:chOff x="0" y="0"/>
          <a:chExt cx="0" cy="0"/>
        </a:xfrm>
      </p:grpSpPr>
      <p:pic>
        <p:nvPicPr>
          <p:cNvPr id="102" name="Google Shape;102;p21"/>
          <p:cNvPicPr preferRelativeResize="0"/>
          <p:nvPr/>
        </p:nvPicPr>
        <p:blipFill rotWithShape="1">
          <a:blip r:embed="rId2">
            <a:alphaModFix/>
          </a:blip>
          <a:srcRect t="1263" r="695"/>
          <a:stretch/>
        </p:blipFill>
        <p:spPr>
          <a:xfrm>
            <a:off x="-39100" y="-41300"/>
            <a:ext cx="9270876" cy="5184801"/>
          </a:xfrm>
          <a:prstGeom prst="rect">
            <a:avLst/>
          </a:prstGeom>
          <a:noFill/>
          <a:ln>
            <a:noFill/>
          </a:ln>
        </p:spPr>
      </p:pic>
      <p:sp>
        <p:nvSpPr>
          <p:cNvPr id="103" name="Google Shape;103;p21"/>
          <p:cNvSpPr txBox="1">
            <a:spLocks noGrp="1"/>
          </p:cNvSpPr>
          <p:nvPr>
            <p:ph type="title"/>
          </p:nvPr>
        </p:nvSpPr>
        <p:spPr>
          <a:xfrm>
            <a:off x="3779912" y="1923678"/>
            <a:ext cx="4989300" cy="1674300"/>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
  <p:cSld name="Vert">
    <p:bg>
      <p:bgPr>
        <a:solidFill>
          <a:schemeClr val="lt1"/>
        </a:solidFill>
        <a:effectLst/>
      </p:bgPr>
    </p:bg>
    <p:spTree>
      <p:nvGrpSpPr>
        <p:cNvPr id="1" name="Shape 104"/>
        <p:cNvGrpSpPr/>
        <p:nvPr/>
      </p:nvGrpSpPr>
      <p:grpSpPr>
        <a:xfrm>
          <a:off x="0" y="0"/>
          <a:ext cx="0" cy="0"/>
          <a:chOff x="0" y="0"/>
          <a:chExt cx="0" cy="0"/>
        </a:xfrm>
      </p:grpSpPr>
      <p:pic>
        <p:nvPicPr>
          <p:cNvPr id="105" name="Google Shape;105;p22"/>
          <p:cNvPicPr preferRelativeResize="0"/>
          <p:nvPr/>
        </p:nvPicPr>
        <p:blipFill rotWithShape="1">
          <a:blip r:embed="rId2">
            <a:alphaModFix/>
          </a:blip>
          <a:srcRect l="2705" r="2696"/>
          <a:stretch/>
        </p:blipFill>
        <p:spPr>
          <a:xfrm>
            <a:off x="8529" y="0"/>
            <a:ext cx="6857999" cy="5150719"/>
          </a:xfrm>
          <a:prstGeom prst="rect">
            <a:avLst/>
          </a:prstGeom>
          <a:noFill/>
          <a:ln>
            <a:noFill/>
          </a:ln>
        </p:spPr>
      </p:pic>
      <p:sp>
        <p:nvSpPr>
          <p:cNvPr id="106" name="Google Shape;106;p22"/>
          <p:cNvSpPr txBox="1">
            <a:spLocks noGrp="1"/>
          </p:cNvSpPr>
          <p:nvPr>
            <p:ph type="title"/>
          </p:nvPr>
        </p:nvSpPr>
        <p:spPr>
          <a:xfrm>
            <a:off x="3491880" y="1329612"/>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4DAF57"/>
              </a:buClr>
              <a:buSzPts val="4400"/>
              <a:buFont typeface="Montserrat SemiBold"/>
              <a:buNone/>
              <a:defRPr sz="4400" b="0" i="0" u="none" strike="noStrike" cap="none">
                <a:solidFill>
                  <a:srgbClr val="4DAF57"/>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Light - Rouge">
  <p:cSld name="Light - Rouge">
    <p:bg>
      <p:bgPr>
        <a:solidFill>
          <a:schemeClr val="lt1"/>
        </a:solidFill>
        <a:effectLst/>
      </p:bgPr>
    </p:bg>
    <p:spTree>
      <p:nvGrpSpPr>
        <p:cNvPr id="1" name="Shape 107"/>
        <p:cNvGrpSpPr/>
        <p:nvPr/>
      </p:nvGrpSpPr>
      <p:grpSpPr>
        <a:xfrm>
          <a:off x="0" y="0"/>
          <a:ext cx="0" cy="0"/>
          <a:chOff x="0" y="0"/>
          <a:chExt cx="0" cy="0"/>
        </a:xfrm>
      </p:grpSpPr>
      <p:pic>
        <p:nvPicPr>
          <p:cNvPr id="108" name="Google Shape;108;p23"/>
          <p:cNvPicPr preferRelativeResize="0"/>
          <p:nvPr/>
        </p:nvPicPr>
        <p:blipFill rotWithShape="1">
          <a:blip r:embed="rId2">
            <a:alphaModFix/>
          </a:blip>
          <a:srcRect r="60535"/>
          <a:stretch/>
        </p:blipFill>
        <p:spPr>
          <a:xfrm>
            <a:off x="1" y="-4050"/>
            <a:ext cx="2870794" cy="5147999"/>
          </a:xfrm>
          <a:prstGeom prst="rect">
            <a:avLst/>
          </a:prstGeom>
          <a:noFill/>
          <a:ln>
            <a:noFill/>
          </a:ln>
        </p:spPr>
      </p:pic>
      <p:sp>
        <p:nvSpPr>
          <p:cNvPr id="109" name="Google Shape;109;p23"/>
          <p:cNvSpPr txBox="1">
            <a:spLocks noGrp="1"/>
          </p:cNvSpPr>
          <p:nvPr>
            <p:ph type="title"/>
          </p:nvPr>
        </p:nvSpPr>
        <p:spPr>
          <a:xfrm>
            <a:off x="3563888" y="1221600"/>
            <a:ext cx="5112600" cy="21063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EE774D"/>
              </a:buClr>
              <a:buSzPts val="4400"/>
              <a:buFont typeface="Montserrat SemiBold"/>
              <a:buNone/>
              <a:defRPr sz="4400" b="0" i="0" u="none" strike="noStrike" cap="none">
                <a:solidFill>
                  <a:srgbClr val="EE774D"/>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re et image">
  <p:cSld name="Titre et image">
    <p:spTree>
      <p:nvGrpSpPr>
        <p:cNvPr id="1" name="Shape 117"/>
        <p:cNvGrpSpPr/>
        <p:nvPr/>
      </p:nvGrpSpPr>
      <p:grpSpPr>
        <a:xfrm>
          <a:off x="0" y="0"/>
          <a:ext cx="0" cy="0"/>
          <a:chOff x="0" y="0"/>
          <a:chExt cx="0" cy="0"/>
        </a:xfrm>
      </p:grpSpPr>
      <p:sp>
        <p:nvSpPr>
          <p:cNvPr id="118" name="Google Shape;118;p25"/>
          <p:cNvSpPr txBox="1">
            <a:spLocks noGrp="1"/>
          </p:cNvSpPr>
          <p:nvPr>
            <p:ph type="title"/>
          </p:nvPr>
        </p:nvSpPr>
        <p:spPr>
          <a:xfrm>
            <a:off x="4666761" y="1418476"/>
            <a:ext cx="3799500" cy="721200"/>
          </a:xfrm>
          <a:prstGeom prst="rect">
            <a:avLst/>
          </a:prstGeom>
          <a:noFill/>
          <a:ln>
            <a:noFill/>
          </a:ln>
        </p:spPr>
        <p:txBody>
          <a:bodyPr spcFirstLastPara="1" wrap="square" lIns="91425" tIns="91425" rIns="91425" bIns="91425" anchor="ctr" anchorCtr="0">
            <a:spAutoFit/>
          </a:bodyPr>
          <a:lstStyle>
            <a:lvl1pPr marR="0" lvl="0" algn="l">
              <a:lnSpc>
                <a:spcPct val="100000"/>
              </a:lnSpc>
              <a:spcBef>
                <a:spcPts val="0"/>
              </a:spcBef>
              <a:spcAft>
                <a:spcPts val="0"/>
              </a:spcAft>
              <a:buClr>
                <a:schemeClr val="dk1"/>
              </a:buClr>
              <a:buSzPts val="2500"/>
              <a:buFont typeface="Montserrat SemiBold"/>
              <a:buNone/>
              <a:defRPr sz="2500" b="0" i="0" u="none" strike="noStrike" cap="none">
                <a:solidFill>
                  <a:schemeClr val="dk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119" name="Google Shape;119;p25" descr="logo-ICAM.jpg"/>
          <p:cNvPicPr preferRelativeResize="0"/>
          <p:nvPr/>
        </p:nvPicPr>
        <p:blipFill rotWithShape="1">
          <a:blip r:embed="rId2">
            <a:alphaModFix/>
          </a:blip>
          <a:srcRect/>
          <a:stretch/>
        </p:blipFill>
        <p:spPr>
          <a:xfrm>
            <a:off x="8106025" y="68710"/>
            <a:ext cx="540327" cy="292563"/>
          </a:xfrm>
          <a:prstGeom prst="rect">
            <a:avLst/>
          </a:prstGeom>
          <a:noFill/>
          <a:ln>
            <a:noFill/>
          </a:ln>
        </p:spPr>
      </p:pic>
      <p:pic>
        <p:nvPicPr>
          <p:cNvPr id="120" name="Google Shape;120;p25" descr="petites-bandes.jpg"/>
          <p:cNvPicPr preferRelativeResize="0"/>
          <p:nvPr/>
        </p:nvPicPr>
        <p:blipFill rotWithShape="1">
          <a:blip r:embed="rId3">
            <a:alphaModFix/>
          </a:blip>
          <a:srcRect/>
          <a:stretch/>
        </p:blipFill>
        <p:spPr>
          <a:xfrm>
            <a:off x="4776133" y="4508276"/>
            <a:ext cx="349388" cy="90308"/>
          </a:xfrm>
          <a:prstGeom prst="rect">
            <a:avLst/>
          </a:prstGeom>
          <a:noFill/>
          <a:ln>
            <a:noFill/>
          </a:ln>
        </p:spPr>
      </p:pic>
      <p:sp>
        <p:nvSpPr>
          <p:cNvPr id="121" name="Google Shape;121;p25"/>
          <p:cNvSpPr>
            <a:spLocks noGrp="1"/>
          </p:cNvSpPr>
          <p:nvPr>
            <p:ph type="pic" idx="2"/>
          </p:nvPr>
        </p:nvSpPr>
        <p:spPr>
          <a:xfrm>
            <a:off x="0" y="0"/>
            <a:ext cx="4500600" cy="5143500"/>
          </a:xfrm>
          <a:prstGeom prst="rect">
            <a:avLst/>
          </a:prstGeom>
          <a:noFill/>
          <a:ln>
            <a:noFill/>
          </a:ln>
        </p:spPr>
      </p:sp>
      <p:sp>
        <p:nvSpPr>
          <p:cNvPr id="122" name="Google Shape;122;p25"/>
          <p:cNvSpPr txBox="1">
            <a:spLocks noGrp="1"/>
          </p:cNvSpPr>
          <p:nvPr>
            <p:ph type="body" idx="1"/>
          </p:nvPr>
        </p:nvSpPr>
        <p:spPr>
          <a:xfrm>
            <a:off x="4776125" y="2498725"/>
            <a:ext cx="3792600" cy="7023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chemeClr val="dk1"/>
              </a:buClr>
              <a:buSzPts val="3000"/>
              <a:buFont typeface="Arial"/>
              <a:buNone/>
              <a:defRPr sz="3000" b="0" i="0" u="none" strike="noStrike" cap="none">
                <a:solidFill>
                  <a:schemeClr val="dk1"/>
                </a:solidFill>
                <a:latin typeface="Montserrat Light"/>
                <a:ea typeface="Montserrat Light"/>
                <a:cs typeface="Montserrat Light"/>
                <a:sym typeface="Montserrat Light"/>
              </a:defRPr>
            </a:lvl1pPr>
            <a:lvl2pPr marL="914400" marR="0" lvl="1" indent="-393700" algn="l">
              <a:lnSpc>
                <a:spcPct val="100000"/>
              </a:lnSpc>
              <a:spcBef>
                <a:spcPts val="560"/>
              </a:spcBef>
              <a:spcAft>
                <a:spcPts val="0"/>
              </a:spcAft>
              <a:buClr>
                <a:schemeClr val="dk1"/>
              </a:buClr>
              <a:buSzPts val="2600"/>
              <a:buFont typeface="Arial"/>
              <a:buChar char="–"/>
              <a:defRPr sz="2600" b="0" i="0" u="none" strike="noStrike" cap="none">
                <a:solidFill>
                  <a:schemeClr val="dk1"/>
                </a:solidFill>
                <a:latin typeface="Montserrat Light"/>
                <a:ea typeface="Montserrat Light"/>
                <a:cs typeface="Montserrat Light"/>
                <a:sym typeface="Montserrat Light"/>
              </a:defRPr>
            </a:lvl2pPr>
            <a:lvl3pPr marL="1371600" marR="0" lvl="2" indent="-368300" algn="l">
              <a:lnSpc>
                <a:spcPct val="100000"/>
              </a:lnSpc>
              <a:spcBef>
                <a:spcPts val="480"/>
              </a:spcBef>
              <a:spcAft>
                <a:spcPts val="0"/>
              </a:spcAft>
              <a:buClr>
                <a:schemeClr val="dk1"/>
              </a:buClr>
              <a:buSzPts val="2200"/>
              <a:buFont typeface="Arial"/>
              <a:buChar char="•"/>
              <a:defRPr sz="2200" b="0" i="0" u="none" strike="noStrike" cap="none">
                <a:solidFill>
                  <a:schemeClr val="dk1"/>
                </a:solidFill>
                <a:latin typeface="Montserrat Light"/>
                <a:ea typeface="Montserrat Light"/>
                <a:cs typeface="Montserrat Light"/>
                <a:sym typeface="Montserrat Light"/>
              </a:defRPr>
            </a:lvl3pPr>
            <a:lvl4pPr marL="1828800" marR="0" lvl="3"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23" name="Google Shape;123;p25"/>
          <p:cNvSpPr txBox="1">
            <a:spLocks noGrp="1"/>
          </p:cNvSpPr>
          <p:nvPr>
            <p:ph type="body" idx="3"/>
          </p:nvPr>
        </p:nvSpPr>
        <p:spPr>
          <a:xfrm>
            <a:off x="4776133" y="4615700"/>
            <a:ext cx="1800300" cy="200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chemeClr val="dk1"/>
              </a:buClr>
              <a:buSzPts val="800"/>
              <a:buFont typeface="Arial"/>
              <a:buNone/>
              <a:defRPr sz="800" b="0" i="0" u="none" strike="noStrike" cap="none">
                <a:solidFill>
                  <a:schemeClr val="dk1"/>
                </a:solidFill>
                <a:latin typeface="Montserrat Light"/>
                <a:ea typeface="Montserrat Light"/>
                <a:cs typeface="Montserrat Light"/>
                <a:sym typeface="Montserrat Light"/>
              </a:defRPr>
            </a:lvl1pPr>
            <a:lvl2pPr marL="914400" marR="0" lvl="1" indent="-279400" algn="l">
              <a:lnSpc>
                <a:spcPct val="100000"/>
              </a:lnSpc>
              <a:spcBef>
                <a:spcPts val="56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2pPr>
            <a:lvl3pPr marL="1371600" marR="0" lvl="2" indent="-279400" algn="l">
              <a:lnSpc>
                <a:spcPct val="100000"/>
              </a:lnSpc>
              <a:spcBef>
                <a:spcPts val="48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3pPr>
            <a:lvl4pPr marL="1828800" marR="0" lvl="3"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4pPr>
            <a:lvl5pPr marL="2286000" marR="0" lvl="4"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5pPr>
            <a:lvl6pPr marL="2743200" marR="0" lvl="5"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6pPr>
            <a:lvl7pPr marL="3200400" marR="0" lvl="6"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7pPr>
            <a:lvl8pPr marL="3657600" marR="0" lvl="7"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8pPr>
            <a:lvl9pPr marL="4114800" marR="0" lvl="8" indent="-279400" algn="l">
              <a:lnSpc>
                <a:spcPct val="100000"/>
              </a:lnSpc>
              <a:spcBef>
                <a:spcPts val="400"/>
              </a:spcBef>
              <a:spcAft>
                <a:spcPts val="0"/>
              </a:spcAft>
              <a:buClr>
                <a:schemeClr val="dk1"/>
              </a:buClr>
              <a:buSzPts val="800"/>
              <a:buFont typeface="Arial"/>
              <a:buChar char="•"/>
              <a:defRPr sz="800" b="0" i="0" u="none" strike="noStrike" cap="none">
                <a:solidFill>
                  <a:schemeClr val="dk1"/>
                </a:solidFill>
                <a:latin typeface="Montserrat Light"/>
                <a:ea typeface="Montserrat Light"/>
                <a:cs typeface="Montserrat Light"/>
                <a:sym typeface="Montserrat Light"/>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24"/>
        <p:cNvGrpSpPr/>
        <p:nvPr/>
      </p:nvGrpSpPr>
      <p:grpSpPr>
        <a:xfrm>
          <a:off x="0" y="0"/>
          <a:ext cx="0" cy="0"/>
          <a:chOff x="0" y="0"/>
          <a:chExt cx="0" cy="0"/>
        </a:xfrm>
      </p:grpSpPr>
      <p:sp>
        <p:nvSpPr>
          <p:cNvPr id="125" name="Google Shape;125;p26"/>
          <p:cNvSpPr txBox="1">
            <a:spLocks noGrp="1"/>
          </p:cNvSpPr>
          <p:nvPr>
            <p:ph type="title"/>
          </p:nvPr>
        </p:nvSpPr>
        <p:spPr>
          <a:xfrm>
            <a:off x="628650" y="273844"/>
            <a:ext cx="7886700" cy="994172"/>
          </a:xfrm>
          <a:prstGeom prst="rect">
            <a:avLst/>
          </a:prstGeom>
          <a:noFill/>
          <a:ln>
            <a:noFill/>
          </a:ln>
        </p:spPr>
        <p:txBody>
          <a:bodyPr spcFirstLastPara="1" wrap="square" lIns="58925" tIns="29450" rIns="58925" bIns="29450" anchor="ctr" anchorCtr="0">
            <a:normAutofit/>
          </a:bodyPr>
          <a:lstStyle>
            <a:lvl1pPr lvl="0" algn="l">
              <a:lnSpc>
                <a:spcPct val="90000"/>
              </a:lnSpc>
              <a:spcBef>
                <a:spcPts val="0"/>
              </a:spcBef>
              <a:spcAft>
                <a:spcPts val="0"/>
              </a:spcAft>
              <a:buClr>
                <a:schemeClr val="dk1"/>
              </a:buClr>
              <a:buSzPts val="12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126" name="Google Shape;126;p26"/>
          <p:cNvSpPr txBox="1">
            <a:spLocks noGrp="1"/>
          </p:cNvSpPr>
          <p:nvPr>
            <p:ph type="body" idx="1"/>
          </p:nvPr>
        </p:nvSpPr>
        <p:spPr>
          <a:xfrm>
            <a:off x="628650" y="1369219"/>
            <a:ext cx="7886700" cy="3263504"/>
          </a:xfrm>
          <a:prstGeom prst="rect">
            <a:avLst/>
          </a:prstGeom>
          <a:noFill/>
          <a:ln>
            <a:noFill/>
          </a:ln>
        </p:spPr>
        <p:txBody>
          <a:bodyPr spcFirstLastPara="1" wrap="square" lIns="58925" tIns="29450" rIns="58925" bIns="29450" anchor="t" anchorCtr="0">
            <a:normAutofit/>
          </a:bodyPr>
          <a:lstStyle>
            <a:lvl1pPr marL="457200" lvl="0" indent="-304800" algn="l">
              <a:lnSpc>
                <a:spcPct val="90000"/>
              </a:lnSpc>
              <a:spcBef>
                <a:spcPts val="700"/>
              </a:spcBef>
              <a:spcAft>
                <a:spcPts val="0"/>
              </a:spcAft>
              <a:buClr>
                <a:schemeClr val="dk1"/>
              </a:buClr>
              <a:buSzPts val="1200"/>
              <a:buChar char="•"/>
              <a:defRPr sz="900"/>
            </a:lvl1pPr>
            <a:lvl2pPr marL="914400" lvl="1" indent="-304800" algn="l">
              <a:lnSpc>
                <a:spcPct val="90000"/>
              </a:lnSpc>
              <a:spcBef>
                <a:spcPts val="300"/>
              </a:spcBef>
              <a:spcAft>
                <a:spcPts val="0"/>
              </a:spcAft>
              <a:buClr>
                <a:schemeClr val="dk1"/>
              </a:buClr>
              <a:buSzPts val="1200"/>
              <a:buChar char="–"/>
              <a:defRPr sz="900"/>
            </a:lvl2pPr>
            <a:lvl3pPr marL="1371600" lvl="2" indent="-304800" algn="l">
              <a:lnSpc>
                <a:spcPct val="90000"/>
              </a:lnSpc>
              <a:spcBef>
                <a:spcPts val="300"/>
              </a:spcBef>
              <a:spcAft>
                <a:spcPts val="0"/>
              </a:spcAft>
              <a:buClr>
                <a:schemeClr val="dk1"/>
              </a:buClr>
              <a:buSzPts val="1200"/>
              <a:buChar char="•"/>
              <a:defRPr sz="900"/>
            </a:lvl3pPr>
            <a:lvl4pPr marL="1828800" lvl="3" indent="-304800" algn="l">
              <a:lnSpc>
                <a:spcPct val="90000"/>
              </a:lnSpc>
              <a:spcBef>
                <a:spcPts val="300"/>
              </a:spcBef>
              <a:spcAft>
                <a:spcPts val="0"/>
              </a:spcAft>
              <a:buClr>
                <a:schemeClr val="dk1"/>
              </a:buClr>
              <a:buSzPts val="1200"/>
              <a:buChar char="–"/>
              <a:defRPr sz="900"/>
            </a:lvl4pPr>
            <a:lvl5pPr marL="2286000" lvl="4" indent="-304800" algn="l">
              <a:lnSpc>
                <a:spcPct val="90000"/>
              </a:lnSpc>
              <a:spcBef>
                <a:spcPts val="300"/>
              </a:spcBef>
              <a:spcAft>
                <a:spcPts val="0"/>
              </a:spcAft>
              <a:buClr>
                <a:schemeClr val="dk1"/>
              </a:buClr>
              <a:buSzPts val="1200"/>
              <a:buChar char="»"/>
              <a:defRPr sz="900"/>
            </a:lvl5pPr>
            <a:lvl6pPr marL="2743200" lvl="5" indent="-304800" algn="l">
              <a:lnSpc>
                <a:spcPct val="90000"/>
              </a:lnSpc>
              <a:spcBef>
                <a:spcPts val="300"/>
              </a:spcBef>
              <a:spcAft>
                <a:spcPts val="0"/>
              </a:spcAft>
              <a:buClr>
                <a:schemeClr val="dk1"/>
              </a:buClr>
              <a:buSzPts val="1200"/>
              <a:buChar char="•"/>
              <a:defRPr sz="900"/>
            </a:lvl6pPr>
            <a:lvl7pPr marL="3200400" lvl="6" indent="-304800" algn="l">
              <a:lnSpc>
                <a:spcPct val="90000"/>
              </a:lnSpc>
              <a:spcBef>
                <a:spcPts val="300"/>
              </a:spcBef>
              <a:spcAft>
                <a:spcPts val="0"/>
              </a:spcAft>
              <a:buClr>
                <a:schemeClr val="dk1"/>
              </a:buClr>
              <a:buSzPts val="1200"/>
              <a:buChar char="•"/>
              <a:defRPr sz="900"/>
            </a:lvl7pPr>
            <a:lvl8pPr marL="3657600" lvl="7" indent="-304800" algn="l">
              <a:lnSpc>
                <a:spcPct val="90000"/>
              </a:lnSpc>
              <a:spcBef>
                <a:spcPts val="300"/>
              </a:spcBef>
              <a:spcAft>
                <a:spcPts val="0"/>
              </a:spcAft>
              <a:buClr>
                <a:schemeClr val="dk1"/>
              </a:buClr>
              <a:buSzPts val="1200"/>
              <a:buChar char="•"/>
              <a:defRPr sz="900"/>
            </a:lvl8pPr>
            <a:lvl9pPr marL="4114800" lvl="8" indent="-304800" algn="l">
              <a:lnSpc>
                <a:spcPct val="90000"/>
              </a:lnSpc>
              <a:spcBef>
                <a:spcPts val="300"/>
              </a:spcBef>
              <a:spcAft>
                <a:spcPts val="0"/>
              </a:spcAft>
              <a:buClr>
                <a:schemeClr val="dk1"/>
              </a:buClr>
              <a:buSzPts val="1200"/>
              <a:buChar char="•"/>
              <a:defRPr sz="900"/>
            </a:lvl9pPr>
          </a:lstStyle>
          <a:p>
            <a:endParaRPr/>
          </a:p>
        </p:txBody>
      </p:sp>
      <p:sp>
        <p:nvSpPr>
          <p:cNvPr id="127" name="Google Shape;127;p26"/>
          <p:cNvSpPr txBox="1">
            <a:spLocks noGrp="1"/>
          </p:cNvSpPr>
          <p:nvPr>
            <p:ph type="dt" idx="10"/>
          </p:nvPr>
        </p:nvSpPr>
        <p:spPr>
          <a:xfrm>
            <a:off x="628650" y="4767263"/>
            <a:ext cx="2057400" cy="273844"/>
          </a:xfrm>
          <a:prstGeom prst="rect">
            <a:avLst/>
          </a:prstGeom>
          <a:noFill/>
          <a:ln>
            <a:noFill/>
          </a:ln>
        </p:spPr>
        <p:txBody>
          <a:bodyPr spcFirstLastPara="1" wrap="square" lIns="58925" tIns="29450" rIns="58925" bIns="29450" anchor="ctr" anchorCtr="0">
            <a:noAutofit/>
          </a:bodyPr>
          <a:lstStyle>
            <a:lvl1pPr lvl="0" algn="l">
              <a:spcBef>
                <a:spcPts val="0"/>
              </a:spcBef>
              <a:spcAft>
                <a:spcPts val="0"/>
              </a:spcAft>
              <a:buSzPts val="900"/>
              <a:buNone/>
              <a:defRPr sz="900"/>
            </a:lvl1pPr>
            <a:lvl2pPr lvl="1" algn="l">
              <a:spcBef>
                <a:spcPts val="0"/>
              </a:spcBef>
              <a:spcAft>
                <a:spcPts val="0"/>
              </a:spcAft>
              <a:buSzPts val="900"/>
              <a:buNone/>
              <a:defRPr sz="900"/>
            </a:lvl2pPr>
            <a:lvl3pPr lvl="2" algn="l">
              <a:spcBef>
                <a:spcPts val="0"/>
              </a:spcBef>
              <a:spcAft>
                <a:spcPts val="0"/>
              </a:spcAft>
              <a:buSzPts val="900"/>
              <a:buNone/>
              <a:defRPr sz="900"/>
            </a:lvl3pPr>
            <a:lvl4pPr lvl="3" algn="l">
              <a:spcBef>
                <a:spcPts val="0"/>
              </a:spcBef>
              <a:spcAft>
                <a:spcPts val="0"/>
              </a:spcAft>
              <a:buSzPts val="900"/>
              <a:buNone/>
              <a:defRPr sz="900"/>
            </a:lvl4pPr>
            <a:lvl5pPr lvl="4" algn="l">
              <a:spcBef>
                <a:spcPts val="0"/>
              </a:spcBef>
              <a:spcAft>
                <a:spcPts val="0"/>
              </a:spcAft>
              <a:buSzPts val="900"/>
              <a:buNone/>
              <a:defRPr sz="900"/>
            </a:lvl5pPr>
            <a:lvl6pPr lvl="5" algn="l">
              <a:spcBef>
                <a:spcPts val="0"/>
              </a:spcBef>
              <a:spcAft>
                <a:spcPts val="0"/>
              </a:spcAft>
              <a:buSzPts val="900"/>
              <a:buNone/>
              <a:defRPr sz="900"/>
            </a:lvl6pPr>
            <a:lvl7pPr lvl="6" algn="l">
              <a:spcBef>
                <a:spcPts val="0"/>
              </a:spcBef>
              <a:spcAft>
                <a:spcPts val="0"/>
              </a:spcAft>
              <a:buSzPts val="900"/>
              <a:buNone/>
              <a:defRPr sz="900"/>
            </a:lvl7pPr>
            <a:lvl8pPr lvl="7" algn="l">
              <a:spcBef>
                <a:spcPts val="0"/>
              </a:spcBef>
              <a:spcAft>
                <a:spcPts val="0"/>
              </a:spcAft>
              <a:buSzPts val="900"/>
              <a:buNone/>
              <a:defRPr sz="900"/>
            </a:lvl8pPr>
            <a:lvl9pPr lvl="8" algn="l">
              <a:spcBef>
                <a:spcPts val="0"/>
              </a:spcBef>
              <a:spcAft>
                <a:spcPts val="0"/>
              </a:spcAft>
              <a:buSzPts val="900"/>
              <a:buNone/>
              <a:defRPr sz="900"/>
            </a:lvl9pPr>
          </a:lstStyle>
          <a:p>
            <a:endParaRPr/>
          </a:p>
        </p:txBody>
      </p:sp>
      <p:sp>
        <p:nvSpPr>
          <p:cNvPr id="128" name="Google Shape;128;p26"/>
          <p:cNvSpPr txBox="1">
            <a:spLocks noGrp="1"/>
          </p:cNvSpPr>
          <p:nvPr>
            <p:ph type="ftr" idx="11"/>
          </p:nvPr>
        </p:nvSpPr>
        <p:spPr>
          <a:xfrm>
            <a:off x="3028950" y="4767263"/>
            <a:ext cx="3086100" cy="273844"/>
          </a:xfrm>
          <a:prstGeom prst="rect">
            <a:avLst/>
          </a:prstGeom>
          <a:noFill/>
          <a:ln>
            <a:noFill/>
          </a:ln>
        </p:spPr>
        <p:txBody>
          <a:bodyPr spcFirstLastPara="1" wrap="square" lIns="58925" tIns="29450" rIns="58925" bIns="29450" anchor="ctr" anchorCtr="0">
            <a:noAutofit/>
          </a:bodyPr>
          <a:lstStyle>
            <a:lvl1pPr lvl="0" algn="ctr">
              <a:spcBef>
                <a:spcPts val="0"/>
              </a:spcBef>
              <a:spcAft>
                <a:spcPts val="0"/>
              </a:spcAft>
              <a:buSzPts val="900"/>
              <a:buNone/>
              <a:defRPr sz="900"/>
            </a:lvl1pPr>
            <a:lvl2pPr lvl="1" algn="l">
              <a:spcBef>
                <a:spcPts val="0"/>
              </a:spcBef>
              <a:spcAft>
                <a:spcPts val="0"/>
              </a:spcAft>
              <a:buSzPts val="900"/>
              <a:buNone/>
              <a:defRPr sz="900"/>
            </a:lvl2pPr>
            <a:lvl3pPr lvl="2" algn="l">
              <a:spcBef>
                <a:spcPts val="0"/>
              </a:spcBef>
              <a:spcAft>
                <a:spcPts val="0"/>
              </a:spcAft>
              <a:buSzPts val="900"/>
              <a:buNone/>
              <a:defRPr sz="900"/>
            </a:lvl3pPr>
            <a:lvl4pPr lvl="3" algn="l">
              <a:spcBef>
                <a:spcPts val="0"/>
              </a:spcBef>
              <a:spcAft>
                <a:spcPts val="0"/>
              </a:spcAft>
              <a:buSzPts val="900"/>
              <a:buNone/>
              <a:defRPr sz="900"/>
            </a:lvl4pPr>
            <a:lvl5pPr lvl="4" algn="l">
              <a:spcBef>
                <a:spcPts val="0"/>
              </a:spcBef>
              <a:spcAft>
                <a:spcPts val="0"/>
              </a:spcAft>
              <a:buSzPts val="900"/>
              <a:buNone/>
              <a:defRPr sz="900"/>
            </a:lvl5pPr>
            <a:lvl6pPr lvl="5" algn="l">
              <a:spcBef>
                <a:spcPts val="0"/>
              </a:spcBef>
              <a:spcAft>
                <a:spcPts val="0"/>
              </a:spcAft>
              <a:buSzPts val="900"/>
              <a:buNone/>
              <a:defRPr sz="900"/>
            </a:lvl6pPr>
            <a:lvl7pPr lvl="6" algn="l">
              <a:spcBef>
                <a:spcPts val="0"/>
              </a:spcBef>
              <a:spcAft>
                <a:spcPts val="0"/>
              </a:spcAft>
              <a:buSzPts val="900"/>
              <a:buNone/>
              <a:defRPr sz="900"/>
            </a:lvl7pPr>
            <a:lvl8pPr lvl="7" algn="l">
              <a:spcBef>
                <a:spcPts val="0"/>
              </a:spcBef>
              <a:spcAft>
                <a:spcPts val="0"/>
              </a:spcAft>
              <a:buSzPts val="900"/>
              <a:buNone/>
              <a:defRPr sz="900"/>
            </a:lvl8pPr>
            <a:lvl9pPr lvl="8" algn="l">
              <a:spcBef>
                <a:spcPts val="0"/>
              </a:spcBef>
              <a:spcAft>
                <a:spcPts val="0"/>
              </a:spcAft>
              <a:buSzPts val="900"/>
              <a:buNone/>
              <a:defRPr sz="900"/>
            </a:lvl9pPr>
          </a:lstStyle>
          <a:p>
            <a:endParaRPr/>
          </a:p>
        </p:txBody>
      </p:sp>
      <p:sp>
        <p:nvSpPr>
          <p:cNvPr id="129" name="Google Shape;129;p26"/>
          <p:cNvSpPr txBox="1">
            <a:spLocks noGrp="1"/>
          </p:cNvSpPr>
          <p:nvPr>
            <p:ph type="sldNum" idx="12"/>
          </p:nvPr>
        </p:nvSpPr>
        <p:spPr>
          <a:xfrm>
            <a:off x="6457950" y="4767263"/>
            <a:ext cx="2057400" cy="273844"/>
          </a:xfrm>
          <a:prstGeom prst="rect">
            <a:avLst/>
          </a:prstGeom>
          <a:noFill/>
          <a:ln>
            <a:noFill/>
          </a:ln>
        </p:spPr>
        <p:txBody>
          <a:bodyPr spcFirstLastPara="1" wrap="square" lIns="58925" tIns="29450" rIns="58925" bIns="29450" anchor="ctr" anchorCtr="0">
            <a:noAutofit/>
          </a:bodyPr>
          <a:lstStyle>
            <a:lvl1pPr marL="0" lvl="0" indent="0" algn="r">
              <a:spcBef>
                <a:spcPts val="0"/>
              </a:spcBef>
              <a:buNone/>
              <a:defRPr sz="900"/>
            </a:lvl1pPr>
            <a:lvl2pPr marL="0" lvl="1" indent="0" algn="r">
              <a:spcBef>
                <a:spcPts val="0"/>
              </a:spcBef>
              <a:buNone/>
              <a:defRPr sz="900"/>
            </a:lvl2pPr>
            <a:lvl3pPr marL="0" lvl="2" indent="0" algn="r">
              <a:spcBef>
                <a:spcPts val="0"/>
              </a:spcBef>
              <a:buNone/>
              <a:defRPr sz="900"/>
            </a:lvl3pPr>
            <a:lvl4pPr marL="0" lvl="3" indent="0" algn="r">
              <a:spcBef>
                <a:spcPts val="0"/>
              </a:spcBef>
              <a:buNone/>
              <a:defRPr sz="900"/>
            </a:lvl4pPr>
            <a:lvl5pPr marL="0" lvl="4" indent="0" algn="r">
              <a:spcBef>
                <a:spcPts val="0"/>
              </a:spcBef>
              <a:buNone/>
              <a:defRPr sz="900"/>
            </a:lvl5pPr>
            <a:lvl6pPr marL="0" lvl="5" indent="0" algn="r">
              <a:spcBef>
                <a:spcPts val="0"/>
              </a:spcBef>
              <a:buNone/>
              <a:defRPr sz="900"/>
            </a:lvl6pPr>
            <a:lvl7pPr marL="0" lvl="6" indent="0" algn="r">
              <a:spcBef>
                <a:spcPts val="0"/>
              </a:spcBef>
              <a:buNone/>
              <a:defRPr sz="900"/>
            </a:lvl7pPr>
            <a:lvl8pPr marL="0" lvl="7" indent="0" algn="r">
              <a:spcBef>
                <a:spcPts val="0"/>
              </a:spcBef>
              <a:buNone/>
              <a:defRPr sz="900"/>
            </a:lvl8pPr>
            <a:lvl9pPr marL="0" lvl="8" indent="0" algn="r">
              <a:spcBef>
                <a:spcPts val="0"/>
              </a:spcBef>
              <a:buNone/>
              <a:defRPr sz="900"/>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 Verticale">
  <p:cSld name="Photo - Verticale">
    <p:spTree>
      <p:nvGrpSpPr>
        <p:cNvPr id="1" name="Shape 130"/>
        <p:cNvGrpSpPr/>
        <p:nvPr/>
      </p:nvGrpSpPr>
      <p:grpSpPr>
        <a:xfrm>
          <a:off x="0" y="0"/>
          <a:ext cx="0" cy="0"/>
          <a:chOff x="0" y="0"/>
          <a:chExt cx="0" cy="0"/>
        </a:xfrm>
      </p:grpSpPr>
      <p:sp>
        <p:nvSpPr>
          <p:cNvPr id="131" name="Google Shape;131;p27"/>
          <p:cNvSpPr>
            <a:spLocks noGrp="1"/>
          </p:cNvSpPr>
          <p:nvPr>
            <p:ph type="pic" idx="2"/>
          </p:nvPr>
        </p:nvSpPr>
        <p:spPr>
          <a:xfrm>
            <a:off x="0" y="0"/>
            <a:ext cx="3857625" cy="5143500"/>
          </a:xfrm>
          <a:prstGeom prst="rect">
            <a:avLst/>
          </a:prstGeom>
          <a:noFill/>
          <a:ln>
            <a:noFill/>
          </a:ln>
        </p:spPr>
      </p:sp>
      <p:sp>
        <p:nvSpPr>
          <p:cNvPr id="132" name="Google Shape;132;p27"/>
          <p:cNvSpPr txBox="1">
            <a:spLocks noGrp="1"/>
          </p:cNvSpPr>
          <p:nvPr>
            <p:ph type="title"/>
          </p:nvPr>
        </p:nvSpPr>
        <p:spPr>
          <a:xfrm>
            <a:off x="4143375" y="3303721"/>
            <a:ext cx="4714875" cy="1426518"/>
          </a:xfrm>
          <a:prstGeom prst="rect">
            <a:avLst/>
          </a:prstGeom>
          <a:noFill/>
          <a:ln>
            <a:noFill/>
          </a:ln>
        </p:spPr>
        <p:txBody>
          <a:bodyPr spcFirstLastPara="1" wrap="square" lIns="58925" tIns="29450" rIns="58925" bIns="29450" anchor="ctr" anchorCtr="0">
            <a:normAutofit/>
          </a:bodyPr>
          <a:lstStyle>
            <a:lvl1pPr lvl="0" algn="l">
              <a:lnSpc>
                <a:spcPct val="90000"/>
              </a:lnSpc>
              <a:spcBef>
                <a:spcPts val="0"/>
              </a:spcBef>
              <a:spcAft>
                <a:spcPts val="0"/>
              </a:spcAft>
              <a:buClr>
                <a:schemeClr val="dk1"/>
              </a:buClr>
              <a:buSzPts val="5700"/>
              <a:buFont typeface="Calibri"/>
              <a:buNone/>
              <a:defRPr sz="57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133" name="Google Shape;133;p27"/>
          <p:cNvSpPr txBox="1">
            <a:spLocks noGrp="1"/>
          </p:cNvSpPr>
          <p:nvPr>
            <p:ph type="body" idx="1"/>
          </p:nvPr>
        </p:nvSpPr>
        <p:spPr>
          <a:xfrm>
            <a:off x="4143375" y="2143912"/>
            <a:ext cx="4714875" cy="951012"/>
          </a:xfrm>
          <a:prstGeom prst="rect">
            <a:avLst/>
          </a:prstGeom>
          <a:noFill/>
          <a:ln>
            <a:noFill/>
          </a:ln>
        </p:spPr>
        <p:txBody>
          <a:bodyPr spcFirstLastPara="1" wrap="square" lIns="58925" tIns="29450" rIns="58925" bIns="29450" anchor="b" anchorCtr="0">
            <a:normAutofit/>
          </a:bodyPr>
          <a:lstStyle>
            <a:lvl1pPr marL="457200" lvl="0" indent="-228600" algn="l">
              <a:lnSpc>
                <a:spcPct val="80000"/>
              </a:lnSpc>
              <a:spcBef>
                <a:spcPts val="1500"/>
              </a:spcBef>
              <a:spcAft>
                <a:spcPts val="0"/>
              </a:spcAft>
              <a:buClr>
                <a:schemeClr val="dk1"/>
              </a:buClr>
              <a:buSzPts val="3500"/>
              <a:buFont typeface="Arial"/>
              <a:buNone/>
              <a:defRPr sz="3500" cap="none">
                <a:latin typeface="Arial"/>
                <a:ea typeface="Arial"/>
                <a:cs typeface="Arial"/>
                <a:sym typeface="Arial"/>
              </a:defRPr>
            </a:lvl1pPr>
            <a:lvl2pPr marL="914400" lvl="1" indent="-228600" algn="l">
              <a:lnSpc>
                <a:spcPct val="80000"/>
              </a:lnSpc>
              <a:spcBef>
                <a:spcPts val="1500"/>
              </a:spcBef>
              <a:spcAft>
                <a:spcPts val="0"/>
              </a:spcAft>
              <a:buClr>
                <a:schemeClr val="dk1"/>
              </a:buClr>
              <a:buSzPts val="3500"/>
              <a:buFont typeface="Arial"/>
              <a:buNone/>
              <a:defRPr sz="3500" cap="none">
                <a:latin typeface="Arial"/>
                <a:ea typeface="Arial"/>
                <a:cs typeface="Arial"/>
                <a:sym typeface="Arial"/>
              </a:defRPr>
            </a:lvl2pPr>
            <a:lvl3pPr marL="1371600" lvl="2" indent="-228600" algn="l">
              <a:lnSpc>
                <a:spcPct val="80000"/>
              </a:lnSpc>
              <a:spcBef>
                <a:spcPts val="1500"/>
              </a:spcBef>
              <a:spcAft>
                <a:spcPts val="0"/>
              </a:spcAft>
              <a:buClr>
                <a:schemeClr val="dk1"/>
              </a:buClr>
              <a:buSzPts val="3500"/>
              <a:buFont typeface="Arial"/>
              <a:buNone/>
              <a:defRPr sz="3500" cap="none">
                <a:latin typeface="Arial"/>
                <a:ea typeface="Arial"/>
                <a:cs typeface="Arial"/>
                <a:sym typeface="Arial"/>
              </a:defRPr>
            </a:lvl3pPr>
            <a:lvl4pPr marL="1828800" lvl="3" indent="-228600" algn="l">
              <a:lnSpc>
                <a:spcPct val="80000"/>
              </a:lnSpc>
              <a:spcBef>
                <a:spcPts val="1500"/>
              </a:spcBef>
              <a:spcAft>
                <a:spcPts val="0"/>
              </a:spcAft>
              <a:buClr>
                <a:schemeClr val="dk1"/>
              </a:buClr>
              <a:buSzPts val="3500"/>
              <a:buFont typeface="Arial"/>
              <a:buNone/>
              <a:defRPr sz="3500" cap="none">
                <a:latin typeface="Arial"/>
                <a:ea typeface="Arial"/>
                <a:cs typeface="Arial"/>
                <a:sym typeface="Arial"/>
              </a:defRPr>
            </a:lvl4pPr>
            <a:lvl5pPr marL="2286000" lvl="4" indent="-228600" algn="l">
              <a:lnSpc>
                <a:spcPct val="80000"/>
              </a:lnSpc>
              <a:spcBef>
                <a:spcPts val="1500"/>
              </a:spcBef>
              <a:spcAft>
                <a:spcPts val="0"/>
              </a:spcAft>
              <a:buClr>
                <a:schemeClr val="dk1"/>
              </a:buClr>
              <a:buSzPts val="3500"/>
              <a:buFont typeface="Arial"/>
              <a:buNone/>
              <a:defRPr sz="3500" cap="none">
                <a:latin typeface="Arial"/>
                <a:ea typeface="Arial"/>
                <a:cs typeface="Arial"/>
                <a:sym typeface="Arial"/>
              </a:defRPr>
            </a:lvl5pPr>
            <a:lvl6pPr marL="2743200" lvl="5" indent="-304800" algn="l">
              <a:lnSpc>
                <a:spcPct val="90000"/>
              </a:lnSpc>
              <a:spcBef>
                <a:spcPts val="300"/>
              </a:spcBef>
              <a:spcAft>
                <a:spcPts val="0"/>
              </a:spcAft>
              <a:buClr>
                <a:schemeClr val="dk1"/>
              </a:buClr>
              <a:buSzPts val="1200"/>
              <a:buChar char="•"/>
              <a:defRPr sz="900"/>
            </a:lvl6pPr>
            <a:lvl7pPr marL="3200400" lvl="6" indent="-304800" algn="l">
              <a:lnSpc>
                <a:spcPct val="90000"/>
              </a:lnSpc>
              <a:spcBef>
                <a:spcPts val="300"/>
              </a:spcBef>
              <a:spcAft>
                <a:spcPts val="0"/>
              </a:spcAft>
              <a:buClr>
                <a:schemeClr val="dk1"/>
              </a:buClr>
              <a:buSzPts val="1200"/>
              <a:buChar char="•"/>
              <a:defRPr sz="900"/>
            </a:lvl7pPr>
            <a:lvl8pPr marL="3657600" lvl="7" indent="-304800" algn="l">
              <a:lnSpc>
                <a:spcPct val="90000"/>
              </a:lnSpc>
              <a:spcBef>
                <a:spcPts val="300"/>
              </a:spcBef>
              <a:spcAft>
                <a:spcPts val="0"/>
              </a:spcAft>
              <a:buClr>
                <a:schemeClr val="dk1"/>
              </a:buClr>
              <a:buSzPts val="1200"/>
              <a:buChar char="•"/>
              <a:defRPr sz="900"/>
            </a:lvl8pPr>
            <a:lvl9pPr marL="4114800" lvl="8" indent="-304800" algn="l">
              <a:lnSpc>
                <a:spcPct val="90000"/>
              </a:lnSpc>
              <a:spcBef>
                <a:spcPts val="300"/>
              </a:spcBef>
              <a:spcAft>
                <a:spcPts val="0"/>
              </a:spcAft>
              <a:buClr>
                <a:schemeClr val="dk1"/>
              </a:buClr>
              <a:buSzPts val="1200"/>
              <a:buChar char="•"/>
              <a:defRPr sz="900"/>
            </a:lvl9pPr>
          </a:lstStyle>
          <a:p>
            <a:endParaRPr/>
          </a:p>
        </p:txBody>
      </p:sp>
      <p:sp>
        <p:nvSpPr>
          <p:cNvPr id="134" name="Google Shape;134;p27"/>
          <p:cNvSpPr txBox="1">
            <a:spLocks noGrp="1"/>
          </p:cNvSpPr>
          <p:nvPr>
            <p:ph type="sldNum" idx="12"/>
          </p:nvPr>
        </p:nvSpPr>
        <p:spPr>
          <a:xfrm>
            <a:off x="8574216" y="-587782"/>
            <a:ext cx="285751" cy="229047"/>
          </a:xfrm>
          <a:prstGeom prst="rect">
            <a:avLst/>
          </a:prstGeom>
          <a:noFill/>
          <a:ln>
            <a:noFill/>
          </a:ln>
        </p:spPr>
        <p:txBody>
          <a:bodyPr spcFirstLastPara="1" wrap="square" lIns="58925" tIns="29450" rIns="58925" bIns="29450" anchor="t" anchorCtr="0">
            <a:noAutofit/>
          </a:bodyPr>
          <a:lstStyle>
            <a:lvl1pPr marL="0" lvl="0" indent="0" algn="l">
              <a:spcBef>
                <a:spcPts val="0"/>
              </a:spcBef>
              <a:buNone/>
              <a:defRPr sz="1300"/>
            </a:lvl1pPr>
            <a:lvl2pPr marL="0" lvl="1" indent="0" algn="l">
              <a:spcBef>
                <a:spcPts val="0"/>
              </a:spcBef>
              <a:buNone/>
              <a:defRPr sz="1300"/>
            </a:lvl2pPr>
            <a:lvl3pPr marL="0" lvl="2" indent="0" algn="l">
              <a:spcBef>
                <a:spcPts val="0"/>
              </a:spcBef>
              <a:buNone/>
              <a:defRPr sz="1300"/>
            </a:lvl3pPr>
            <a:lvl4pPr marL="0" lvl="3" indent="0" algn="l">
              <a:spcBef>
                <a:spcPts val="0"/>
              </a:spcBef>
              <a:buNone/>
              <a:defRPr sz="1300"/>
            </a:lvl4pPr>
            <a:lvl5pPr marL="0" lvl="4" indent="0" algn="l">
              <a:spcBef>
                <a:spcPts val="0"/>
              </a:spcBef>
              <a:buNone/>
              <a:defRPr sz="1300"/>
            </a:lvl5pPr>
            <a:lvl6pPr marL="0" lvl="5" indent="0" algn="l">
              <a:spcBef>
                <a:spcPts val="0"/>
              </a:spcBef>
              <a:buNone/>
              <a:defRPr sz="1300"/>
            </a:lvl6pPr>
            <a:lvl7pPr marL="0" lvl="6" indent="0" algn="l">
              <a:spcBef>
                <a:spcPts val="0"/>
              </a:spcBef>
              <a:buNone/>
              <a:defRPr sz="1300"/>
            </a:lvl7pPr>
            <a:lvl8pPr marL="0" lvl="7" indent="0" algn="l">
              <a:spcBef>
                <a:spcPts val="0"/>
              </a:spcBef>
              <a:buNone/>
              <a:defRPr sz="1300"/>
            </a:lvl8pPr>
            <a:lvl9pPr marL="0" lvl="8" indent="0" algn="l">
              <a:spcBef>
                <a:spcPts val="0"/>
              </a:spcBef>
              <a:buNone/>
              <a:defRPr sz="1300"/>
            </a:lvl9pPr>
          </a:lstStyle>
          <a:p>
            <a:pPr marL="0" lvl="0" indent="0" algn="l" rtl="0">
              <a:spcBef>
                <a:spcPts val="0"/>
              </a:spcBef>
              <a:spcAft>
                <a:spcPts val="0"/>
              </a:spcAft>
              <a:buNone/>
            </a:pPr>
            <a:fld id="{00000000-1234-1234-1234-123412341234}" type="slidenum">
              <a:rPr lang="en-US"/>
              <a:t>‹N°›</a:t>
            </a:fld>
            <a:endParaRPr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re et puces">
  <p:cSld name="Titre et puces">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273844"/>
            <a:ext cx="7886700" cy="994172"/>
          </a:xfrm>
          <a:prstGeom prst="rect">
            <a:avLst/>
          </a:prstGeom>
          <a:noFill/>
          <a:ln>
            <a:noFill/>
          </a:ln>
        </p:spPr>
        <p:txBody>
          <a:bodyPr spcFirstLastPara="1" wrap="square" lIns="58925" tIns="29450" rIns="58925" bIns="29450" anchor="ctr" anchorCtr="0">
            <a:normAutofit/>
          </a:bodyPr>
          <a:lstStyle>
            <a:lvl1pPr lvl="0" algn="l">
              <a:lnSpc>
                <a:spcPct val="90000"/>
              </a:lnSpc>
              <a:spcBef>
                <a:spcPts val="0"/>
              </a:spcBef>
              <a:spcAft>
                <a:spcPts val="0"/>
              </a:spcAft>
              <a:buClr>
                <a:schemeClr val="dk1"/>
              </a:buClr>
              <a:buSzPts val="12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137" name="Google Shape;137;p28"/>
          <p:cNvSpPr txBox="1">
            <a:spLocks noGrp="1"/>
          </p:cNvSpPr>
          <p:nvPr>
            <p:ph type="body" idx="1"/>
          </p:nvPr>
        </p:nvSpPr>
        <p:spPr>
          <a:xfrm>
            <a:off x="628650" y="1369219"/>
            <a:ext cx="7886700" cy="3263504"/>
          </a:xfrm>
          <a:prstGeom prst="rect">
            <a:avLst/>
          </a:prstGeom>
          <a:noFill/>
          <a:ln>
            <a:noFill/>
          </a:ln>
        </p:spPr>
        <p:txBody>
          <a:bodyPr spcFirstLastPara="1" wrap="square" lIns="58925" tIns="29450" rIns="58925" bIns="29450" anchor="t" anchorCtr="0">
            <a:normAutofit/>
          </a:bodyPr>
          <a:lstStyle>
            <a:lvl1pPr marL="457200" lvl="0" indent="-304800" algn="l">
              <a:lnSpc>
                <a:spcPct val="90000"/>
              </a:lnSpc>
              <a:spcBef>
                <a:spcPts val="700"/>
              </a:spcBef>
              <a:spcAft>
                <a:spcPts val="0"/>
              </a:spcAft>
              <a:buClr>
                <a:schemeClr val="dk1"/>
              </a:buClr>
              <a:buSzPts val="1200"/>
              <a:buChar char="•"/>
              <a:defRPr sz="900"/>
            </a:lvl1pPr>
            <a:lvl2pPr marL="914400" lvl="1" indent="-304800" algn="l">
              <a:lnSpc>
                <a:spcPct val="90000"/>
              </a:lnSpc>
              <a:spcBef>
                <a:spcPts val="300"/>
              </a:spcBef>
              <a:spcAft>
                <a:spcPts val="0"/>
              </a:spcAft>
              <a:buClr>
                <a:schemeClr val="dk1"/>
              </a:buClr>
              <a:buSzPts val="1200"/>
              <a:buChar char="–"/>
              <a:defRPr sz="900"/>
            </a:lvl2pPr>
            <a:lvl3pPr marL="1371600" lvl="2" indent="-304800" algn="l">
              <a:lnSpc>
                <a:spcPct val="90000"/>
              </a:lnSpc>
              <a:spcBef>
                <a:spcPts val="300"/>
              </a:spcBef>
              <a:spcAft>
                <a:spcPts val="0"/>
              </a:spcAft>
              <a:buClr>
                <a:schemeClr val="dk1"/>
              </a:buClr>
              <a:buSzPts val="1200"/>
              <a:buChar char="•"/>
              <a:defRPr sz="900"/>
            </a:lvl3pPr>
            <a:lvl4pPr marL="1828800" lvl="3" indent="-304800" algn="l">
              <a:lnSpc>
                <a:spcPct val="90000"/>
              </a:lnSpc>
              <a:spcBef>
                <a:spcPts val="300"/>
              </a:spcBef>
              <a:spcAft>
                <a:spcPts val="0"/>
              </a:spcAft>
              <a:buClr>
                <a:schemeClr val="dk1"/>
              </a:buClr>
              <a:buSzPts val="1200"/>
              <a:buChar char="–"/>
              <a:defRPr sz="900"/>
            </a:lvl4pPr>
            <a:lvl5pPr marL="2286000" lvl="4" indent="-304800" algn="l">
              <a:lnSpc>
                <a:spcPct val="90000"/>
              </a:lnSpc>
              <a:spcBef>
                <a:spcPts val="300"/>
              </a:spcBef>
              <a:spcAft>
                <a:spcPts val="0"/>
              </a:spcAft>
              <a:buClr>
                <a:schemeClr val="dk1"/>
              </a:buClr>
              <a:buSzPts val="1200"/>
              <a:buChar char="»"/>
              <a:defRPr sz="900"/>
            </a:lvl5pPr>
            <a:lvl6pPr marL="2743200" lvl="5" indent="-304800" algn="l">
              <a:lnSpc>
                <a:spcPct val="90000"/>
              </a:lnSpc>
              <a:spcBef>
                <a:spcPts val="300"/>
              </a:spcBef>
              <a:spcAft>
                <a:spcPts val="0"/>
              </a:spcAft>
              <a:buClr>
                <a:schemeClr val="dk1"/>
              </a:buClr>
              <a:buSzPts val="1200"/>
              <a:buChar char="•"/>
              <a:defRPr sz="900"/>
            </a:lvl6pPr>
            <a:lvl7pPr marL="3200400" lvl="6" indent="-304800" algn="l">
              <a:lnSpc>
                <a:spcPct val="90000"/>
              </a:lnSpc>
              <a:spcBef>
                <a:spcPts val="300"/>
              </a:spcBef>
              <a:spcAft>
                <a:spcPts val="0"/>
              </a:spcAft>
              <a:buClr>
                <a:schemeClr val="dk1"/>
              </a:buClr>
              <a:buSzPts val="1200"/>
              <a:buChar char="•"/>
              <a:defRPr sz="900"/>
            </a:lvl7pPr>
            <a:lvl8pPr marL="3657600" lvl="7" indent="-304800" algn="l">
              <a:lnSpc>
                <a:spcPct val="90000"/>
              </a:lnSpc>
              <a:spcBef>
                <a:spcPts val="300"/>
              </a:spcBef>
              <a:spcAft>
                <a:spcPts val="0"/>
              </a:spcAft>
              <a:buClr>
                <a:schemeClr val="dk1"/>
              </a:buClr>
              <a:buSzPts val="1200"/>
              <a:buChar char="•"/>
              <a:defRPr sz="900"/>
            </a:lvl8pPr>
            <a:lvl9pPr marL="4114800" lvl="8" indent="-304800" algn="l">
              <a:lnSpc>
                <a:spcPct val="90000"/>
              </a:lnSpc>
              <a:spcBef>
                <a:spcPts val="300"/>
              </a:spcBef>
              <a:spcAft>
                <a:spcPts val="0"/>
              </a:spcAft>
              <a:buClr>
                <a:schemeClr val="dk1"/>
              </a:buClr>
              <a:buSzPts val="1200"/>
              <a:buChar char="•"/>
              <a:defRPr sz="900"/>
            </a:lvl9pPr>
          </a:lstStyle>
          <a:p>
            <a:endParaRPr/>
          </a:p>
        </p:txBody>
      </p:sp>
      <p:sp>
        <p:nvSpPr>
          <p:cNvPr id="138" name="Google Shape;138;p28"/>
          <p:cNvSpPr txBox="1">
            <a:spLocks noGrp="1"/>
          </p:cNvSpPr>
          <p:nvPr>
            <p:ph type="sldNum" idx="12"/>
          </p:nvPr>
        </p:nvSpPr>
        <p:spPr>
          <a:xfrm>
            <a:off x="6457950" y="4767263"/>
            <a:ext cx="2057400" cy="273844"/>
          </a:xfrm>
          <a:prstGeom prst="rect">
            <a:avLst/>
          </a:prstGeom>
          <a:noFill/>
          <a:ln>
            <a:noFill/>
          </a:ln>
        </p:spPr>
        <p:txBody>
          <a:bodyPr spcFirstLastPara="1" wrap="square" lIns="58925" tIns="29450" rIns="58925" bIns="29450" anchor="ctr" anchorCtr="0">
            <a:noAutofit/>
          </a:bodyPr>
          <a:lstStyle>
            <a:lvl1pPr marL="0" lvl="0" indent="0" algn="r">
              <a:spcBef>
                <a:spcPts val="0"/>
              </a:spcBef>
              <a:buNone/>
              <a:defRPr sz="800">
                <a:solidFill>
                  <a:srgbClr val="888888"/>
                </a:solidFill>
              </a:defRPr>
            </a:lvl1pPr>
            <a:lvl2pPr marL="0" lvl="1" indent="0" algn="r">
              <a:spcBef>
                <a:spcPts val="0"/>
              </a:spcBef>
              <a:buNone/>
              <a:defRPr sz="800">
                <a:solidFill>
                  <a:srgbClr val="888888"/>
                </a:solidFill>
              </a:defRPr>
            </a:lvl2pPr>
            <a:lvl3pPr marL="0" lvl="2" indent="0" algn="r">
              <a:spcBef>
                <a:spcPts val="0"/>
              </a:spcBef>
              <a:buNone/>
              <a:defRPr sz="800">
                <a:solidFill>
                  <a:srgbClr val="888888"/>
                </a:solidFill>
              </a:defRPr>
            </a:lvl3pPr>
            <a:lvl4pPr marL="0" lvl="3" indent="0" algn="r">
              <a:spcBef>
                <a:spcPts val="0"/>
              </a:spcBef>
              <a:buNone/>
              <a:defRPr sz="800">
                <a:solidFill>
                  <a:srgbClr val="888888"/>
                </a:solidFill>
              </a:defRPr>
            </a:lvl4pPr>
            <a:lvl5pPr marL="0" lvl="4" indent="0" algn="r">
              <a:spcBef>
                <a:spcPts val="0"/>
              </a:spcBef>
              <a:buNone/>
              <a:defRPr sz="800">
                <a:solidFill>
                  <a:srgbClr val="888888"/>
                </a:solidFill>
              </a:defRPr>
            </a:lvl5pPr>
            <a:lvl6pPr marL="0" lvl="5" indent="0" algn="r">
              <a:spcBef>
                <a:spcPts val="0"/>
              </a:spcBef>
              <a:buNone/>
              <a:defRPr sz="800">
                <a:solidFill>
                  <a:srgbClr val="888888"/>
                </a:solidFill>
              </a:defRPr>
            </a:lvl6pPr>
            <a:lvl7pPr marL="0" lvl="6" indent="0" algn="r">
              <a:spcBef>
                <a:spcPts val="0"/>
              </a:spcBef>
              <a:buNone/>
              <a:defRPr sz="800">
                <a:solidFill>
                  <a:srgbClr val="888888"/>
                </a:solidFill>
              </a:defRPr>
            </a:lvl7pPr>
            <a:lvl8pPr marL="0" lvl="7" indent="0" algn="r">
              <a:spcBef>
                <a:spcPts val="0"/>
              </a:spcBef>
              <a:buNone/>
              <a:defRPr sz="800">
                <a:solidFill>
                  <a:srgbClr val="888888"/>
                </a:solidFill>
              </a:defRPr>
            </a:lvl8pPr>
            <a:lvl9pPr marL="0" lvl="8" indent="0" algn="r">
              <a:spcBef>
                <a:spcPts val="0"/>
              </a:spcBef>
              <a:buNone/>
              <a:defRPr sz="800">
                <a:solidFill>
                  <a:srgbClr val="888888"/>
                </a:solidFill>
              </a:defRPr>
            </a:lvl9pPr>
          </a:lstStyle>
          <a:p>
            <a:pPr marL="0" lvl="0" indent="0" algn="r" rtl="0">
              <a:spcBef>
                <a:spcPts val="0"/>
              </a:spcBef>
              <a:spcAft>
                <a:spcPts val="0"/>
              </a:spcAft>
              <a:buNone/>
            </a:pPr>
            <a:fld id="{00000000-1234-1234-1234-123412341234}" type="slidenum">
              <a:rPr lang="en-US"/>
              <a:t>‹N°›</a:t>
            </a:fld>
            <a:endParaRPr sz="90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hoto - Horizontale">
  <p:cSld name="TITLE_1">
    <p:spTree>
      <p:nvGrpSpPr>
        <p:cNvPr id="1" name="Shape 139"/>
        <p:cNvGrpSpPr/>
        <p:nvPr/>
      </p:nvGrpSpPr>
      <p:grpSpPr>
        <a:xfrm>
          <a:off x="0" y="0"/>
          <a:ext cx="0" cy="0"/>
          <a:chOff x="0" y="0"/>
          <a:chExt cx="0" cy="0"/>
        </a:xfrm>
      </p:grpSpPr>
      <p:sp>
        <p:nvSpPr>
          <p:cNvPr id="140" name="Google Shape;140;p29"/>
          <p:cNvSpPr>
            <a:spLocks noGrp="1"/>
          </p:cNvSpPr>
          <p:nvPr>
            <p:ph type="pic" idx="2"/>
          </p:nvPr>
        </p:nvSpPr>
        <p:spPr>
          <a:xfrm>
            <a:off x="0" y="0"/>
            <a:ext cx="9144000" cy="5143500"/>
          </a:xfrm>
          <a:prstGeom prst="rect">
            <a:avLst/>
          </a:prstGeom>
          <a:noFill/>
          <a:ln>
            <a:noFill/>
          </a:ln>
        </p:spPr>
      </p:sp>
      <p:sp>
        <p:nvSpPr>
          <p:cNvPr id="141" name="Google Shape;141;p29"/>
          <p:cNvSpPr txBox="1">
            <a:spLocks noGrp="1"/>
          </p:cNvSpPr>
          <p:nvPr>
            <p:ph type="title"/>
          </p:nvPr>
        </p:nvSpPr>
        <p:spPr>
          <a:xfrm>
            <a:off x="285750" y="3388816"/>
            <a:ext cx="8572500" cy="1426518"/>
          </a:xfrm>
          <a:prstGeom prst="rect">
            <a:avLst/>
          </a:prstGeom>
          <a:noFill/>
          <a:ln>
            <a:noFill/>
          </a:ln>
        </p:spPr>
        <p:txBody>
          <a:bodyPr spcFirstLastPara="1" wrap="square" lIns="58925" tIns="29450" rIns="58925" bIns="29450" anchor="ctr" anchorCtr="0">
            <a:normAutofit/>
          </a:bodyPr>
          <a:lstStyle>
            <a:lvl1pPr lvl="0" algn="l">
              <a:lnSpc>
                <a:spcPct val="90000"/>
              </a:lnSpc>
              <a:spcBef>
                <a:spcPts val="0"/>
              </a:spcBef>
              <a:spcAft>
                <a:spcPts val="0"/>
              </a:spcAft>
              <a:buClr>
                <a:schemeClr val="dk1"/>
              </a:buClr>
              <a:buSzPts val="11000"/>
              <a:buFont typeface="Calibri"/>
              <a:buNone/>
              <a:defRPr sz="110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142" name="Google Shape;142;p29"/>
          <p:cNvSpPr txBox="1">
            <a:spLocks noGrp="1"/>
          </p:cNvSpPr>
          <p:nvPr>
            <p:ph type="body" idx="1"/>
          </p:nvPr>
        </p:nvSpPr>
        <p:spPr>
          <a:xfrm>
            <a:off x="285750" y="2250281"/>
            <a:ext cx="8572500" cy="951012"/>
          </a:xfrm>
          <a:prstGeom prst="rect">
            <a:avLst/>
          </a:prstGeom>
          <a:noFill/>
          <a:ln>
            <a:noFill/>
          </a:ln>
        </p:spPr>
        <p:txBody>
          <a:bodyPr spcFirstLastPara="1" wrap="square" lIns="58925" tIns="29450" rIns="58925" bIns="29450" anchor="b" anchorCtr="0">
            <a:normAutofit/>
          </a:bodyPr>
          <a:lstStyle>
            <a:lvl1pPr marL="457200" lvl="0" indent="-228600" algn="l">
              <a:lnSpc>
                <a:spcPct val="80000"/>
              </a:lnSpc>
              <a:spcBef>
                <a:spcPts val="1500"/>
              </a:spcBef>
              <a:spcAft>
                <a:spcPts val="0"/>
              </a:spcAft>
              <a:buClr>
                <a:srgbClr val="E9E9E9"/>
              </a:buClr>
              <a:buSzPts val="3500"/>
              <a:buFont typeface="Arial"/>
              <a:buNone/>
              <a:defRPr sz="3500" cap="none">
                <a:solidFill>
                  <a:srgbClr val="E9E9E9"/>
                </a:solidFill>
                <a:latin typeface="Arial"/>
                <a:ea typeface="Arial"/>
                <a:cs typeface="Arial"/>
                <a:sym typeface="Arial"/>
              </a:defRPr>
            </a:lvl1pPr>
            <a:lvl2pPr marL="914400" lvl="1" indent="-228600" algn="l">
              <a:lnSpc>
                <a:spcPct val="80000"/>
              </a:lnSpc>
              <a:spcBef>
                <a:spcPts val="1500"/>
              </a:spcBef>
              <a:spcAft>
                <a:spcPts val="0"/>
              </a:spcAft>
              <a:buClr>
                <a:srgbClr val="E9E9E9"/>
              </a:buClr>
              <a:buSzPts val="3500"/>
              <a:buFont typeface="Arial"/>
              <a:buNone/>
              <a:defRPr sz="3500" cap="none">
                <a:solidFill>
                  <a:srgbClr val="E9E9E9"/>
                </a:solidFill>
                <a:latin typeface="Arial"/>
                <a:ea typeface="Arial"/>
                <a:cs typeface="Arial"/>
                <a:sym typeface="Arial"/>
              </a:defRPr>
            </a:lvl2pPr>
            <a:lvl3pPr marL="1371600" lvl="2" indent="-228600" algn="l">
              <a:lnSpc>
                <a:spcPct val="80000"/>
              </a:lnSpc>
              <a:spcBef>
                <a:spcPts val="1500"/>
              </a:spcBef>
              <a:spcAft>
                <a:spcPts val="0"/>
              </a:spcAft>
              <a:buClr>
                <a:srgbClr val="E9E9E9"/>
              </a:buClr>
              <a:buSzPts val="3500"/>
              <a:buFont typeface="Arial"/>
              <a:buNone/>
              <a:defRPr sz="3500" cap="none">
                <a:solidFill>
                  <a:srgbClr val="E9E9E9"/>
                </a:solidFill>
                <a:latin typeface="Arial"/>
                <a:ea typeface="Arial"/>
                <a:cs typeface="Arial"/>
                <a:sym typeface="Arial"/>
              </a:defRPr>
            </a:lvl3pPr>
            <a:lvl4pPr marL="1828800" lvl="3" indent="-228600" algn="l">
              <a:lnSpc>
                <a:spcPct val="80000"/>
              </a:lnSpc>
              <a:spcBef>
                <a:spcPts val="1500"/>
              </a:spcBef>
              <a:spcAft>
                <a:spcPts val="0"/>
              </a:spcAft>
              <a:buClr>
                <a:srgbClr val="E9E9E9"/>
              </a:buClr>
              <a:buSzPts val="3500"/>
              <a:buFont typeface="Arial"/>
              <a:buNone/>
              <a:defRPr sz="3500" cap="none">
                <a:solidFill>
                  <a:srgbClr val="E9E9E9"/>
                </a:solidFill>
                <a:latin typeface="Arial"/>
                <a:ea typeface="Arial"/>
                <a:cs typeface="Arial"/>
                <a:sym typeface="Arial"/>
              </a:defRPr>
            </a:lvl4pPr>
            <a:lvl5pPr marL="2286000" lvl="4" indent="-228600" algn="l">
              <a:lnSpc>
                <a:spcPct val="80000"/>
              </a:lnSpc>
              <a:spcBef>
                <a:spcPts val="1500"/>
              </a:spcBef>
              <a:spcAft>
                <a:spcPts val="0"/>
              </a:spcAft>
              <a:buClr>
                <a:srgbClr val="E9E9E9"/>
              </a:buClr>
              <a:buSzPts val="3500"/>
              <a:buFont typeface="Arial"/>
              <a:buNone/>
              <a:defRPr sz="3500" cap="none">
                <a:solidFill>
                  <a:srgbClr val="E9E9E9"/>
                </a:solidFill>
                <a:latin typeface="Arial"/>
                <a:ea typeface="Arial"/>
                <a:cs typeface="Arial"/>
                <a:sym typeface="Arial"/>
              </a:defRPr>
            </a:lvl5pPr>
            <a:lvl6pPr marL="2743200" lvl="5" indent="-304800" algn="l">
              <a:lnSpc>
                <a:spcPct val="90000"/>
              </a:lnSpc>
              <a:spcBef>
                <a:spcPts val="300"/>
              </a:spcBef>
              <a:spcAft>
                <a:spcPts val="0"/>
              </a:spcAft>
              <a:buClr>
                <a:schemeClr val="dk1"/>
              </a:buClr>
              <a:buSzPts val="1200"/>
              <a:buChar char="•"/>
              <a:defRPr sz="900"/>
            </a:lvl6pPr>
            <a:lvl7pPr marL="3200400" lvl="6" indent="-304800" algn="l">
              <a:lnSpc>
                <a:spcPct val="90000"/>
              </a:lnSpc>
              <a:spcBef>
                <a:spcPts val="300"/>
              </a:spcBef>
              <a:spcAft>
                <a:spcPts val="0"/>
              </a:spcAft>
              <a:buClr>
                <a:schemeClr val="dk1"/>
              </a:buClr>
              <a:buSzPts val="1200"/>
              <a:buChar char="•"/>
              <a:defRPr sz="900"/>
            </a:lvl7pPr>
            <a:lvl8pPr marL="3657600" lvl="7" indent="-304800" algn="l">
              <a:lnSpc>
                <a:spcPct val="90000"/>
              </a:lnSpc>
              <a:spcBef>
                <a:spcPts val="300"/>
              </a:spcBef>
              <a:spcAft>
                <a:spcPts val="0"/>
              </a:spcAft>
              <a:buClr>
                <a:schemeClr val="dk1"/>
              </a:buClr>
              <a:buSzPts val="1200"/>
              <a:buChar char="•"/>
              <a:defRPr sz="900"/>
            </a:lvl8pPr>
            <a:lvl9pPr marL="4114800" lvl="8" indent="-304800" algn="l">
              <a:lnSpc>
                <a:spcPct val="90000"/>
              </a:lnSpc>
              <a:spcBef>
                <a:spcPts val="300"/>
              </a:spcBef>
              <a:spcAft>
                <a:spcPts val="0"/>
              </a:spcAft>
              <a:buClr>
                <a:schemeClr val="dk1"/>
              </a:buClr>
              <a:buSzPts val="1200"/>
              <a:buChar char="•"/>
              <a:defRPr sz="900"/>
            </a:lvl9pPr>
          </a:lstStyle>
          <a:p>
            <a:endParaRPr/>
          </a:p>
        </p:txBody>
      </p:sp>
      <p:sp>
        <p:nvSpPr>
          <p:cNvPr id="143" name="Google Shape;143;p29"/>
          <p:cNvSpPr txBox="1">
            <a:spLocks noGrp="1"/>
          </p:cNvSpPr>
          <p:nvPr>
            <p:ph type="sldNum" idx="12"/>
          </p:nvPr>
        </p:nvSpPr>
        <p:spPr>
          <a:xfrm>
            <a:off x="6457950" y="4767263"/>
            <a:ext cx="2057400" cy="273844"/>
          </a:xfrm>
          <a:prstGeom prst="rect">
            <a:avLst/>
          </a:prstGeom>
          <a:noFill/>
          <a:ln>
            <a:noFill/>
          </a:ln>
        </p:spPr>
        <p:txBody>
          <a:bodyPr spcFirstLastPara="1" wrap="square" lIns="58925" tIns="29450" rIns="58925" bIns="29450" anchor="ctr" anchorCtr="0">
            <a:noAutofit/>
          </a:bodyPr>
          <a:lstStyle>
            <a:lvl1pPr marL="0" lvl="0" indent="0" algn="r">
              <a:spcBef>
                <a:spcPts val="0"/>
              </a:spcBef>
              <a:buNone/>
              <a:defRPr sz="800">
                <a:solidFill>
                  <a:srgbClr val="888888"/>
                </a:solidFill>
              </a:defRPr>
            </a:lvl1pPr>
            <a:lvl2pPr marL="0" lvl="1" indent="0" algn="r">
              <a:spcBef>
                <a:spcPts val="0"/>
              </a:spcBef>
              <a:buNone/>
              <a:defRPr sz="800">
                <a:solidFill>
                  <a:srgbClr val="888888"/>
                </a:solidFill>
              </a:defRPr>
            </a:lvl2pPr>
            <a:lvl3pPr marL="0" lvl="2" indent="0" algn="r">
              <a:spcBef>
                <a:spcPts val="0"/>
              </a:spcBef>
              <a:buNone/>
              <a:defRPr sz="800">
                <a:solidFill>
                  <a:srgbClr val="888888"/>
                </a:solidFill>
              </a:defRPr>
            </a:lvl3pPr>
            <a:lvl4pPr marL="0" lvl="3" indent="0" algn="r">
              <a:spcBef>
                <a:spcPts val="0"/>
              </a:spcBef>
              <a:buNone/>
              <a:defRPr sz="800">
                <a:solidFill>
                  <a:srgbClr val="888888"/>
                </a:solidFill>
              </a:defRPr>
            </a:lvl4pPr>
            <a:lvl5pPr marL="0" lvl="4" indent="0" algn="r">
              <a:spcBef>
                <a:spcPts val="0"/>
              </a:spcBef>
              <a:buNone/>
              <a:defRPr sz="800">
                <a:solidFill>
                  <a:srgbClr val="888888"/>
                </a:solidFill>
              </a:defRPr>
            </a:lvl5pPr>
            <a:lvl6pPr marL="0" lvl="5" indent="0" algn="r">
              <a:spcBef>
                <a:spcPts val="0"/>
              </a:spcBef>
              <a:buNone/>
              <a:defRPr sz="800">
                <a:solidFill>
                  <a:srgbClr val="888888"/>
                </a:solidFill>
              </a:defRPr>
            </a:lvl6pPr>
            <a:lvl7pPr marL="0" lvl="6" indent="0" algn="r">
              <a:spcBef>
                <a:spcPts val="0"/>
              </a:spcBef>
              <a:buNone/>
              <a:defRPr sz="800">
                <a:solidFill>
                  <a:srgbClr val="888888"/>
                </a:solidFill>
              </a:defRPr>
            </a:lvl7pPr>
            <a:lvl8pPr marL="0" lvl="7" indent="0" algn="r">
              <a:spcBef>
                <a:spcPts val="0"/>
              </a:spcBef>
              <a:buNone/>
              <a:defRPr sz="800">
                <a:solidFill>
                  <a:srgbClr val="888888"/>
                </a:solidFill>
              </a:defRPr>
            </a:lvl8pPr>
            <a:lvl9pPr marL="0" lvl="8" indent="0" algn="r">
              <a:spcBef>
                <a:spcPts val="0"/>
              </a:spcBef>
              <a:buNone/>
              <a:defRPr sz="800">
                <a:solidFill>
                  <a:srgbClr val="888888"/>
                </a:solidFill>
              </a:defRPr>
            </a:lvl9pPr>
          </a:lstStyle>
          <a:p>
            <a:pPr marL="0" lvl="0" indent="0" algn="r" rtl="0">
              <a:spcBef>
                <a:spcPts val="0"/>
              </a:spcBef>
              <a:spcAft>
                <a:spcPts val="0"/>
              </a:spcAft>
              <a:buNone/>
            </a:pPr>
            <a:fld id="{00000000-1234-1234-1234-123412341234}" type="slidenum">
              <a:rPr lang="en-US"/>
              <a:t>‹N°›</a:t>
            </a:fld>
            <a:endParaRPr sz="9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44"/>
        <p:cNvGrpSpPr/>
        <p:nvPr/>
      </p:nvGrpSpPr>
      <p:grpSpPr>
        <a:xfrm>
          <a:off x="0" y="0"/>
          <a:ext cx="0" cy="0"/>
          <a:chOff x="0" y="0"/>
          <a:chExt cx="0" cy="0"/>
        </a:xfrm>
      </p:grpSpPr>
      <p:sp>
        <p:nvSpPr>
          <p:cNvPr id="145" name="Google Shape;145;p30"/>
          <p:cNvSpPr>
            <a:spLocks noGrp="1"/>
          </p:cNvSpPr>
          <p:nvPr>
            <p:ph type="pic" idx="2"/>
          </p:nvPr>
        </p:nvSpPr>
        <p:spPr>
          <a:xfrm>
            <a:off x="0" y="0"/>
            <a:ext cx="9144000" cy="5143500"/>
          </a:xfrm>
          <a:prstGeom prst="rect">
            <a:avLst/>
          </a:prstGeom>
          <a:noFill/>
          <a:ln>
            <a:noFill/>
          </a:ln>
        </p:spPr>
      </p:sp>
      <p:sp>
        <p:nvSpPr>
          <p:cNvPr id="146" name="Google Shape;146;p30"/>
          <p:cNvSpPr txBox="1">
            <a:spLocks noGrp="1"/>
          </p:cNvSpPr>
          <p:nvPr>
            <p:ph type="sldNum" idx="12"/>
          </p:nvPr>
        </p:nvSpPr>
        <p:spPr>
          <a:xfrm>
            <a:off x="6457950" y="4767263"/>
            <a:ext cx="2057400" cy="273844"/>
          </a:xfrm>
          <a:prstGeom prst="rect">
            <a:avLst/>
          </a:prstGeom>
          <a:noFill/>
          <a:ln>
            <a:noFill/>
          </a:ln>
        </p:spPr>
        <p:txBody>
          <a:bodyPr spcFirstLastPara="1" wrap="square" lIns="58925" tIns="29450" rIns="58925" bIns="29450" anchor="ctr" anchorCtr="0">
            <a:noAutofit/>
          </a:bodyPr>
          <a:lstStyle>
            <a:lvl1pPr marL="0" lvl="0" indent="0" algn="r">
              <a:spcBef>
                <a:spcPts val="0"/>
              </a:spcBef>
              <a:buNone/>
              <a:defRPr sz="800">
                <a:solidFill>
                  <a:srgbClr val="888888"/>
                </a:solidFill>
              </a:defRPr>
            </a:lvl1pPr>
            <a:lvl2pPr marL="0" lvl="1" indent="0" algn="r">
              <a:spcBef>
                <a:spcPts val="0"/>
              </a:spcBef>
              <a:buNone/>
              <a:defRPr sz="800">
                <a:solidFill>
                  <a:srgbClr val="888888"/>
                </a:solidFill>
              </a:defRPr>
            </a:lvl2pPr>
            <a:lvl3pPr marL="0" lvl="2" indent="0" algn="r">
              <a:spcBef>
                <a:spcPts val="0"/>
              </a:spcBef>
              <a:buNone/>
              <a:defRPr sz="800">
                <a:solidFill>
                  <a:srgbClr val="888888"/>
                </a:solidFill>
              </a:defRPr>
            </a:lvl3pPr>
            <a:lvl4pPr marL="0" lvl="3" indent="0" algn="r">
              <a:spcBef>
                <a:spcPts val="0"/>
              </a:spcBef>
              <a:buNone/>
              <a:defRPr sz="800">
                <a:solidFill>
                  <a:srgbClr val="888888"/>
                </a:solidFill>
              </a:defRPr>
            </a:lvl4pPr>
            <a:lvl5pPr marL="0" lvl="4" indent="0" algn="r">
              <a:spcBef>
                <a:spcPts val="0"/>
              </a:spcBef>
              <a:buNone/>
              <a:defRPr sz="800">
                <a:solidFill>
                  <a:srgbClr val="888888"/>
                </a:solidFill>
              </a:defRPr>
            </a:lvl5pPr>
            <a:lvl6pPr marL="0" lvl="5" indent="0" algn="r">
              <a:spcBef>
                <a:spcPts val="0"/>
              </a:spcBef>
              <a:buNone/>
              <a:defRPr sz="800">
                <a:solidFill>
                  <a:srgbClr val="888888"/>
                </a:solidFill>
              </a:defRPr>
            </a:lvl6pPr>
            <a:lvl7pPr marL="0" lvl="6" indent="0" algn="r">
              <a:spcBef>
                <a:spcPts val="0"/>
              </a:spcBef>
              <a:buNone/>
              <a:defRPr sz="800">
                <a:solidFill>
                  <a:srgbClr val="888888"/>
                </a:solidFill>
              </a:defRPr>
            </a:lvl7pPr>
            <a:lvl8pPr marL="0" lvl="7" indent="0" algn="r">
              <a:spcBef>
                <a:spcPts val="0"/>
              </a:spcBef>
              <a:buNone/>
              <a:defRPr sz="800">
                <a:solidFill>
                  <a:srgbClr val="888888"/>
                </a:solidFill>
              </a:defRPr>
            </a:lvl8pPr>
            <a:lvl9pPr marL="0" lvl="8" indent="0" algn="r">
              <a:spcBef>
                <a:spcPts val="0"/>
              </a:spcBef>
              <a:buNone/>
              <a:defRPr sz="800">
                <a:solidFill>
                  <a:srgbClr val="888888"/>
                </a:solidFill>
              </a:defRPr>
            </a:lvl9pPr>
          </a:lstStyle>
          <a:p>
            <a:pPr marL="0" lvl="0" indent="0" algn="r" rtl="0">
              <a:spcBef>
                <a:spcPts val="0"/>
              </a:spcBef>
              <a:spcAft>
                <a:spcPts val="0"/>
              </a:spcAft>
              <a:buNone/>
            </a:pPr>
            <a:fld id="{00000000-1234-1234-1234-123412341234}" type="slidenum">
              <a:rPr lang="en-US"/>
              <a:t>‹N°›</a:t>
            </a:fld>
            <a:endParaRPr sz="90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ierge - Autre" type="tx">
  <p:cSld name="TITLE_AND_BODY">
    <p:spTree>
      <p:nvGrpSpPr>
        <p:cNvPr id="1" name="Shape 147"/>
        <p:cNvGrpSpPr/>
        <p:nvPr/>
      </p:nvGrpSpPr>
      <p:grpSpPr>
        <a:xfrm>
          <a:off x="0" y="0"/>
          <a:ext cx="0" cy="0"/>
          <a:chOff x="0" y="0"/>
          <a:chExt cx="0" cy="0"/>
        </a:xfrm>
      </p:grpSpPr>
      <p:sp>
        <p:nvSpPr>
          <p:cNvPr id="148" name="Google Shape;148;p31"/>
          <p:cNvSpPr txBox="1">
            <a:spLocks noGrp="1"/>
          </p:cNvSpPr>
          <p:nvPr>
            <p:ph type="sldNum" idx="12"/>
          </p:nvPr>
        </p:nvSpPr>
        <p:spPr>
          <a:xfrm>
            <a:off x="6457950" y="4767263"/>
            <a:ext cx="2057400" cy="273844"/>
          </a:xfrm>
          <a:prstGeom prst="rect">
            <a:avLst/>
          </a:prstGeom>
          <a:noFill/>
          <a:ln>
            <a:noFill/>
          </a:ln>
        </p:spPr>
        <p:txBody>
          <a:bodyPr spcFirstLastPara="1" wrap="square" lIns="58925" tIns="29450" rIns="58925" bIns="29450" anchor="ctr" anchorCtr="0">
            <a:noAutofit/>
          </a:bodyPr>
          <a:lstStyle>
            <a:lvl1pPr marL="0" lvl="0" indent="0" algn="r">
              <a:spcBef>
                <a:spcPts val="0"/>
              </a:spcBef>
              <a:buNone/>
              <a:defRPr sz="800">
                <a:solidFill>
                  <a:srgbClr val="888888"/>
                </a:solidFill>
              </a:defRPr>
            </a:lvl1pPr>
            <a:lvl2pPr marL="0" lvl="1" indent="0" algn="r">
              <a:spcBef>
                <a:spcPts val="0"/>
              </a:spcBef>
              <a:buNone/>
              <a:defRPr sz="800">
                <a:solidFill>
                  <a:srgbClr val="888888"/>
                </a:solidFill>
              </a:defRPr>
            </a:lvl2pPr>
            <a:lvl3pPr marL="0" lvl="2" indent="0" algn="r">
              <a:spcBef>
                <a:spcPts val="0"/>
              </a:spcBef>
              <a:buNone/>
              <a:defRPr sz="800">
                <a:solidFill>
                  <a:srgbClr val="888888"/>
                </a:solidFill>
              </a:defRPr>
            </a:lvl3pPr>
            <a:lvl4pPr marL="0" lvl="3" indent="0" algn="r">
              <a:spcBef>
                <a:spcPts val="0"/>
              </a:spcBef>
              <a:buNone/>
              <a:defRPr sz="800">
                <a:solidFill>
                  <a:srgbClr val="888888"/>
                </a:solidFill>
              </a:defRPr>
            </a:lvl4pPr>
            <a:lvl5pPr marL="0" lvl="4" indent="0" algn="r">
              <a:spcBef>
                <a:spcPts val="0"/>
              </a:spcBef>
              <a:buNone/>
              <a:defRPr sz="800">
                <a:solidFill>
                  <a:srgbClr val="888888"/>
                </a:solidFill>
              </a:defRPr>
            </a:lvl5pPr>
            <a:lvl6pPr marL="0" lvl="5" indent="0" algn="r">
              <a:spcBef>
                <a:spcPts val="0"/>
              </a:spcBef>
              <a:buNone/>
              <a:defRPr sz="800">
                <a:solidFill>
                  <a:srgbClr val="888888"/>
                </a:solidFill>
              </a:defRPr>
            </a:lvl6pPr>
            <a:lvl7pPr marL="0" lvl="6" indent="0" algn="r">
              <a:spcBef>
                <a:spcPts val="0"/>
              </a:spcBef>
              <a:buNone/>
              <a:defRPr sz="800">
                <a:solidFill>
                  <a:srgbClr val="888888"/>
                </a:solidFill>
              </a:defRPr>
            </a:lvl7pPr>
            <a:lvl8pPr marL="0" lvl="7" indent="0" algn="r">
              <a:spcBef>
                <a:spcPts val="0"/>
              </a:spcBef>
              <a:buNone/>
              <a:defRPr sz="800">
                <a:solidFill>
                  <a:srgbClr val="888888"/>
                </a:solidFill>
              </a:defRPr>
            </a:lvl8pPr>
            <a:lvl9pPr marL="0" lvl="8" indent="0" algn="r">
              <a:spcBef>
                <a:spcPts val="0"/>
              </a:spcBef>
              <a:buNone/>
              <a:defRPr sz="800">
                <a:solidFill>
                  <a:srgbClr val="888888"/>
                </a:solidFill>
              </a:defRPr>
            </a:lvl9pPr>
          </a:lstStyle>
          <a:p>
            <a:pPr marL="0" lvl="0" indent="0" algn="r" rtl="0">
              <a:spcBef>
                <a:spcPts val="0"/>
              </a:spcBef>
              <a:spcAft>
                <a:spcPts val="0"/>
              </a:spcAft>
              <a:buNone/>
            </a:pPr>
            <a:fld id="{00000000-1234-1234-1234-123412341234}" type="slidenum">
              <a:rPr lang="en-US"/>
              <a:t>‹N°›</a:t>
            </a:fld>
            <a:endParaRPr sz="9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Montserrat SemiBold"/>
              <a:buNone/>
              <a:defRPr sz="4400" b="0" i="0" u="none" strike="noStrike" cap="none">
                <a:solidFill>
                  <a:schemeClr val="dk1"/>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Montserrat Light"/>
                <a:ea typeface="Montserrat Light"/>
                <a:cs typeface="Montserrat Light"/>
                <a:sym typeface="Montserrat Light"/>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000"/>
              <a:buFont typeface="Arial"/>
              <a:buNone/>
              <a:defRPr sz="800" b="0" i="0" u="none" strike="noStrike" cap="none">
                <a:solidFill>
                  <a:srgbClr val="888888"/>
                </a:solidFill>
                <a:latin typeface="Montserrat Light"/>
                <a:ea typeface="Montserrat Light"/>
                <a:cs typeface="Montserrat Light"/>
                <a:sym typeface="Montserrat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000"/>
              <a:buFont typeface="Arial"/>
              <a:buNone/>
              <a:defRPr sz="800" b="0" i="0" u="none" strike="noStrike" cap="none">
                <a:solidFill>
                  <a:srgbClr val="888888"/>
                </a:solidFill>
                <a:latin typeface="Montserrat Light"/>
                <a:ea typeface="Montserrat Light"/>
                <a:cs typeface="Montserrat Light"/>
                <a:sym typeface="Montserrat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1" r:id="rId21"/>
    <p:sldLayoutId id="2147483672" r:id="rId22"/>
    <p:sldLayoutId id="2147483673" r:id="rId23"/>
    <p:sldLayoutId id="2147483674" r:id="rId24"/>
    <p:sldLayoutId id="2147483675" r:id="rId25"/>
    <p:sldLayoutId id="2147483676" r:id="rId26"/>
    <p:sldLayoutId id="2147483677"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slide" Target="slide15.xml"/><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12" Type="http://schemas.openxmlformats.org/officeDocument/2006/relationships/slide" Target="slide3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slide" Target="slide33.xml"/><Relationship Id="rId5" Type="http://schemas.openxmlformats.org/officeDocument/2006/relationships/image" Target="../media/image58.png"/><Relationship Id="rId10" Type="http://schemas.openxmlformats.org/officeDocument/2006/relationships/slide" Target="slide31.xml"/><Relationship Id="rId4" Type="http://schemas.openxmlformats.org/officeDocument/2006/relationships/image" Target="../media/image57.png"/><Relationship Id="rId9" Type="http://schemas.openxmlformats.org/officeDocument/2006/relationships/image" Target="../media/image62.jpe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slide" Target="slide35.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72.jpeg"/><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80.jpe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57.png"/><Relationship Id="rId7"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slide" Target="slide15.xml"/><Relationship Id="rId5" Type="http://schemas.openxmlformats.org/officeDocument/2006/relationships/image" Target="../media/image100.png"/><Relationship Id="rId10" Type="http://schemas.openxmlformats.org/officeDocument/2006/relationships/image" Target="../media/image58.png"/><Relationship Id="rId4" Type="http://schemas.openxmlformats.org/officeDocument/2006/relationships/image" Target="../media/image99.png"/><Relationship Id="rId9" Type="http://schemas.openxmlformats.org/officeDocument/2006/relationships/image" Target="../media/image103.png"/></Relationships>
</file>

<file path=ppt/slides/_rels/slide4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106.jpeg"/><Relationship Id="rId4" Type="http://schemas.openxmlformats.org/officeDocument/2006/relationships/image" Target="../media/image105.jpeg"/></Relationships>
</file>

<file path=ppt/slides/_rels/slide43.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10.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4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10" Type="http://schemas.openxmlformats.org/officeDocument/2006/relationships/image" Target="../media/image118.jpeg"/><Relationship Id="rId4" Type="http://schemas.openxmlformats.org/officeDocument/2006/relationships/image" Target="../media/image112.png"/><Relationship Id="rId9"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slide" Target="slide10.xml"/><Relationship Id="rId4" Type="http://schemas.openxmlformats.org/officeDocument/2006/relationships/image" Target="../media/image120.png"/></Relationships>
</file>

<file path=ppt/slides/_rels/slide46.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24.png"/><Relationship Id="rId11" Type="http://schemas.openxmlformats.org/officeDocument/2006/relationships/image" Target="../media/image129.png"/><Relationship Id="rId5" Type="http://schemas.openxmlformats.org/officeDocument/2006/relationships/image" Target="../media/image123.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s>
</file>

<file path=ppt/slides/_rels/slide4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30.png"/></Relationships>
</file>

<file path=ppt/slides/_rels/slide4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slide" Target="slide17.xml"/><Relationship Id="rId4" Type="http://schemas.openxmlformats.org/officeDocument/2006/relationships/image" Target="../media/image13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12" name="Rectangle 11">
            <a:extLst>
              <a:ext uri="{FF2B5EF4-FFF2-40B4-BE49-F238E27FC236}">
                <a16:creationId xmlns:a16="http://schemas.microsoft.com/office/drawing/2014/main" id="{AF09D295-0436-4639-B586-0B915DBCBE1D}"/>
              </a:ext>
            </a:extLst>
          </p:cNvPr>
          <p:cNvSpPr/>
          <p:nvPr/>
        </p:nvSpPr>
        <p:spPr>
          <a:xfrm>
            <a:off x="2681416" y="1602254"/>
            <a:ext cx="5511113" cy="1938992"/>
          </a:xfrm>
          <a:prstGeom prst="rect">
            <a:avLst/>
          </a:prstGeom>
        </p:spPr>
        <p:txBody>
          <a:bodyPr wrap="square">
            <a:spAutoFit/>
          </a:bodyPr>
          <a:lstStyle/>
          <a:p>
            <a:pPr algn="ctr" eaLnBrk="1" hangingPunct="1">
              <a:spcBef>
                <a:spcPct val="0"/>
              </a:spcBef>
              <a:buFontTx/>
              <a:buNone/>
            </a:pPr>
            <a:r>
              <a:rPr lang="fr-FR" altLang="fr-FR" sz="4000" b="1" dirty="0">
                <a:latin typeface="Arial Black" panose="020B0A04020102020204" pitchFamily="34" charset="0"/>
                <a:ea typeface="Arial Unicode MS" panose="020B0604020202020204" pitchFamily="34" charset="-128"/>
                <a:cs typeface="Arial Unicode MS" panose="020B0604020202020204" pitchFamily="34" charset="-128"/>
              </a:rPr>
              <a:t>Assemblages de type liaison </a:t>
            </a:r>
            <a:br>
              <a:rPr lang="fr-FR" altLang="fr-FR" sz="4000" b="1" dirty="0">
                <a:latin typeface="Arial Black" panose="020B0A04020102020204" pitchFamily="34" charset="0"/>
                <a:ea typeface="Arial Unicode MS" panose="020B0604020202020204" pitchFamily="34" charset="-128"/>
                <a:cs typeface="Arial Unicode MS" panose="020B0604020202020204" pitchFamily="34" charset="-128"/>
              </a:rPr>
            </a:br>
            <a:r>
              <a:rPr lang="fr-FR" altLang="fr-FR" sz="4000" b="1" dirty="0">
                <a:latin typeface="Arial Black" panose="020B0A04020102020204" pitchFamily="34" charset="0"/>
                <a:ea typeface="Arial Unicode MS" panose="020B0604020202020204" pitchFamily="34" charset="-128"/>
                <a:cs typeface="Arial Unicode MS" panose="020B0604020202020204" pitchFamily="34" charset="-128"/>
              </a:rPr>
              <a:t>encastrement</a:t>
            </a:r>
            <a:endParaRPr lang="fr-FR" altLang="fr-FR" sz="4000" b="1" dirty="0">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9" name="Text Box 3">
            <a:extLst>
              <a:ext uri="{FF2B5EF4-FFF2-40B4-BE49-F238E27FC236}">
                <a16:creationId xmlns:a16="http://schemas.microsoft.com/office/drawing/2014/main" id="{EFD19A7F-5725-4A11-9353-65AE56947A5E}"/>
              </a:ext>
            </a:extLst>
          </p:cNvPr>
          <p:cNvSpPr txBox="1">
            <a:spLocks noChangeArrowheads="1"/>
          </p:cNvSpPr>
          <p:nvPr/>
        </p:nvSpPr>
        <p:spPr bwMode="auto">
          <a:xfrm>
            <a:off x="2891480" y="2669737"/>
            <a:ext cx="6252519"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defRPr/>
            </a:pPr>
            <a:r>
              <a:rPr lang="fr-FR" altLang="fr-FR" sz="2800" dirty="0">
                <a:solidFill>
                  <a:schemeClr val="bg1">
                    <a:lumMod val="10000"/>
                  </a:schemeClr>
                </a:solidFill>
              </a:rPr>
              <a:t>D’un point de vue du modèle cinématique, une liaison encastrement n’autorise </a:t>
            </a:r>
            <a:r>
              <a:rPr lang="fr-FR" altLang="fr-FR" sz="2800" u="sng" dirty="0">
                <a:solidFill>
                  <a:schemeClr val="bg1">
                    <a:lumMod val="10000"/>
                  </a:schemeClr>
                </a:solidFill>
              </a:rPr>
              <a:t>aucun</a:t>
            </a:r>
            <a:r>
              <a:rPr lang="fr-FR" altLang="fr-FR" sz="2800" dirty="0">
                <a:solidFill>
                  <a:schemeClr val="bg1">
                    <a:lumMod val="10000"/>
                  </a:schemeClr>
                </a:solidFill>
              </a:rPr>
              <a:t> degré de mobilité entre deux pièces constitutives d’un mécanisme.</a:t>
            </a:r>
          </a:p>
        </p:txBody>
      </p:sp>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87266" y="1328866"/>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87266" y="1328866"/>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pic>
        <p:nvPicPr>
          <p:cNvPr id="3" name="mobilite">
            <a:extLst>
              <a:ext uri="{FF2B5EF4-FFF2-40B4-BE49-F238E27FC236}">
                <a16:creationId xmlns:a16="http://schemas.microsoft.com/office/drawing/2014/main" id="{3803E80B-8828-4520-8115-C866F20F6D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2308868"/>
            <a:ext cx="2971800"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ncas1">
            <a:extLst>
              <a:ext uri="{FF2B5EF4-FFF2-40B4-BE49-F238E27FC236}">
                <a16:creationId xmlns:a16="http://schemas.microsoft.com/office/drawing/2014/main" id="{120F639A-CF86-4DB9-B49F-E8FD7299E1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05158" y="2106140"/>
            <a:ext cx="2439988"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4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321404" y="51332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92D16445-758F-4487-92FE-A2020216679B}"/>
              </a:ext>
            </a:extLst>
          </p:cNvPr>
          <p:cNvSpPr txBox="1">
            <a:spLocks noChangeArrowheads="1"/>
          </p:cNvSpPr>
          <p:nvPr/>
        </p:nvSpPr>
        <p:spPr bwMode="auto">
          <a:xfrm>
            <a:off x="0" y="6255308"/>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Rectangle 3">
            <a:extLst>
              <a:ext uri="{FF2B5EF4-FFF2-40B4-BE49-F238E27FC236}">
                <a16:creationId xmlns:a16="http://schemas.microsoft.com/office/drawing/2014/main" id="{2277FDAD-41E8-47E7-AF4D-7ADC64A77B9F}"/>
              </a:ext>
            </a:extLst>
          </p:cNvPr>
          <p:cNvSpPr/>
          <p:nvPr/>
        </p:nvSpPr>
        <p:spPr>
          <a:xfrm>
            <a:off x="3855308" y="1154670"/>
            <a:ext cx="5288692" cy="4539704"/>
          </a:xfrm>
          <a:prstGeom prst="rect">
            <a:avLst/>
          </a:prstGeom>
        </p:spPr>
        <p:txBody>
          <a:bodyPr wrap="square">
            <a:spAutoFit/>
          </a:bodyPr>
          <a:lstStyle/>
          <a:p>
            <a:pPr lvl="1" eaLnBrk="1" fontAlgn="auto" hangingPunct="1">
              <a:spcBef>
                <a:spcPts val="1500"/>
              </a:spcBef>
              <a:spcAft>
                <a:spcPts val="0"/>
              </a:spcAft>
              <a:defRPr sz="1800" b="0" i="0" u="none" strike="noStrike" kern="0" cap="none" spc="0" baseline="0">
                <a:solidFill>
                  <a:srgbClr val="000000"/>
                </a:solidFill>
                <a:uFillTx/>
              </a:defRPr>
            </a:pPr>
            <a:r>
              <a:rPr lang="fr-FR" sz="2400" kern="0" dirty="0">
                <a:solidFill>
                  <a:schemeClr val="bg1">
                    <a:lumMod val="10000"/>
                  </a:schemeClr>
                </a:solidFill>
                <a:latin typeface="Arial Narrow" pitchFamily="34"/>
                <a:ea typeface="SimSun" pitchFamily="2"/>
                <a:cs typeface="Tahoma" pitchFamily="2"/>
              </a:rPr>
              <a:t>De nombreuses solutions constructives permettent de réaliser un même assemblage. Elles s’appuient sur différents principes et mettent en œuvre des technologies variées. Un aperçu de la diversité des solutions constructives associées à la liaison encastrement peut être mis en évidence par l’analyse.</a:t>
            </a:r>
          </a:p>
          <a:p>
            <a:pPr lvl="1" eaLnBrk="1" fontAlgn="auto" hangingPunct="1">
              <a:spcBef>
                <a:spcPts val="1500"/>
              </a:spcBef>
              <a:spcAft>
                <a:spcPts val="0"/>
              </a:spcAft>
              <a:defRPr sz="1800" b="0" i="0" u="none" strike="noStrike" kern="0" cap="none" spc="0" baseline="0">
                <a:solidFill>
                  <a:srgbClr val="000000"/>
                </a:solidFill>
                <a:uFillTx/>
              </a:defRPr>
            </a:pPr>
            <a:r>
              <a:rPr lang="fr-FR" sz="2400" i="1" u="sng" kern="0" dirty="0">
                <a:solidFill>
                  <a:schemeClr val="bg1">
                    <a:lumMod val="10000"/>
                  </a:schemeClr>
                </a:solidFill>
                <a:latin typeface="Arial Narrow" pitchFamily="34"/>
                <a:ea typeface="SimSun" pitchFamily="2"/>
                <a:cs typeface="Tahoma" pitchFamily="2"/>
              </a:rPr>
              <a:t>Exemple ci-contre</a:t>
            </a:r>
            <a:r>
              <a:rPr lang="fr-FR" sz="2400" i="1" kern="0" dirty="0">
                <a:solidFill>
                  <a:schemeClr val="bg1">
                    <a:lumMod val="10000"/>
                  </a:schemeClr>
                </a:solidFill>
                <a:latin typeface="Arial Narrow" pitchFamily="34"/>
                <a:ea typeface="SimSun" pitchFamily="2"/>
                <a:cs typeface="Tahoma" pitchFamily="2"/>
              </a:rPr>
              <a:t> : batteur mélangeur destiné au malaxage de pâtes industrielles.</a:t>
            </a:r>
          </a:p>
          <a:p>
            <a:pPr lvl="1" eaLnBrk="1" fontAlgn="auto" hangingPunct="1">
              <a:spcBef>
                <a:spcPts val="1500"/>
              </a:spcBef>
              <a:spcAft>
                <a:spcPts val="0"/>
              </a:spcAft>
              <a:defRPr sz="1800" b="0" i="0" u="none" strike="noStrike" kern="0" cap="none" spc="0" baseline="0">
                <a:solidFill>
                  <a:srgbClr val="000000"/>
                </a:solidFill>
                <a:uFillTx/>
              </a:defRPr>
            </a:pPr>
            <a:endParaRPr lang="fr-FR" sz="2400" i="1" kern="0" dirty="0">
              <a:solidFill>
                <a:schemeClr val="bg1">
                  <a:lumMod val="10000"/>
                </a:schemeClr>
              </a:solidFill>
              <a:latin typeface="Arial Narrow" pitchFamily="34"/>
              <a:ea typeface="SimSun" pitchFamily="2"/>
              <a:cs typeface="Tahoma" pitchFamily="2"/>
            </a:endParaRPr>
          </a:p>
        </p:txBody>
      </p:sp>
      <p:pic>
        <p:nvPicPr>
          <p:cNvPr id="5" name="ditosama3">
            <a:extLst>
              <a:ext uri="{FF2B5EF4-FFF2-40B4-BE49-F238E27FC236}">
                <a16:creationId xmlns:a16="http://schemas.microsoft.com/office/drawing/2014/main" id="{3CFF7F5E-5D91-4F89-BB9C-9D1E5A9616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4200" y="1181658"/>
            <a:ext cx="2887803" cy="37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84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0" y="5380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None/>
              <a:defRPr/>
            </a:pPr>
            <a:r>
              <a:rPr lang="fr-FR" altLang="fr-FR" i="0" dirty="0">
                <a:solidFill>
                  <a:schemeClr val="bg1">
                    <a:lumMod val="10000"/>
                  </a:schemeClr>
                </a:solidFill>
                <a:latin typeface="Abadi" panose="020B0604020104020204" pitchFamily="34" charset="0"/>
                <a:cs typeface="Arial Unicode MS" panose="020B0604020202020204" pitchFamily="34" charset="-128"/>
              </a:rPr>
              <a:t>Analyse fonctionnelle</a:t>
            </a:r>
            <a:endParaRPr altLang="fr-FR" i="0" kern="0" dirty="0">
              <a:solidFill>
                <a:schemeClr val="bg1">
                  <a:lumMod val="10000"/>
                </a:schemeClr>
              </a:solidFill>
              <a:latin typeface="Abadi" panose="020B0604020104020204" pitchFamily="34" charset="0"/>
            </a:endParaRPr>
          </a:p>
        </p:txBody>
      </p:sp>
      <p:sp>
        <p:nvSpPr>
          <p:cNvPr id="4" name="Forme libre 3">
            <a:extLst>
              <a:ext uri="{FF2B5EF4-FFF2-40B4-BE49-F238E27FC236}">
                <a16:creationId xmlns:a16="http://schemas.microsoft.com/office/drawing/2014/main" id="{0EFDE903-2336-4380-802C-56305AED0DAA}"/>
              </a:ext>
            </a:extLst>
          </p:cNvPr>
          <p:cNvSpPr/>
          <p:nvPr/>
        </p:nvSpPr>
        <p:spPr>
          <a:xfrm>
            <a:off x="1820905" y="1267168"/>
            <a:ext cx="7772400" cy="4603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lIns="90004" tIns="46798" rIns="90004" bIns="46798" compatLnSpc="0">
            <a:spAutoFit/>
          </a:bodyPr>
          <a:lstStyle/>
          <a:p>
            <a:pPr eaLnBrk="1" fontAlgn="auto">
              <a:spcBef>
                <a:spcPts val="1500"/>
              </a:spcBef>
              <a:spcAft>
                <a:spcPts val="0"/>
              </a:spcAft>
              <a:buClr>
                <a:srgbClr val="FCAB40"/>
              </a:buClr>
              <a:buSzPct val="100000"/>
              <a:buFontTx/>
              <a:buAutoNum type="arabicPeriod"/>
              <a:defRPr sz="1800" b="0" i="0" u="none" strike="noStrike" kern="0" cap="none" spc="0" baseline="0">
                <a:solidFill>
                  <a:srgbClr val="000000"/>
                </a:solidFill>
                <a:uFillTx/>
              </a:defRPr>
            </a:pPr>
            <a:r>
              <a:rPr lang="fr-FR" kern="0" dirty="0">
                <a:solidFill>
                  <a:srgbClr val="FCAB40"/>
                </a:solidFill>
                <a:latin typeface="Comic Sans MS" pitchFamily="66"/>
                <a:ea typeface="SimSun" pitchFamily="2"/>
                <a:cs typeface="Tahoma" pitchFamily="2"/>
              </a:rPr>
              <a:t>Analyse de l’environnement : diagramme pieuvre</a:t>
            </a:r>
          </a:p>
        </p:txBody>
      </p:sp>
      <p:sp>
        <p:nvSpPr>
          <p:cNvPr id="5" name="Forme libre 4">
            <a:extLst>
              <a:ext uri="{FF2B5EF4-FFF2-40B4-BE49-F238E27FC236}">
                <a16:creationId xmlns:a16="http://schemas.microsoft.com/office/drawing/2014/main" id="{84D283DA-D756-4C51-9C35-031A72942E19}"/>
              </a:ext>
            </a:extLst>
          </p:cNvPr>
          <p:cNvSpPr/>
          <p:nvPr/>
        </p:nvSpPr>
        <p:spPr>
          <a:xfrm>
            <a:off x="4043405" y="2477959"/>
            <a:ext cx="1676400" cy="877888"/>
          </a:xfrm>
          <a:custGeom>
            <a:avLst/>
            <a:gdLst>
              <a:gd name="f0" fmla="val 10800000"/>
              <a:gd name="f1" fmla="val 5400000"/>
              <a:gd name="f2" fmla="val 180"/>
              <a:gd name="f3" fmla="val w"/>
              <a:gd name="f4" fmla="val h"/>
              <a:gd name="f5" fmla="val 0"/>
              <a:gd name="f6" fmla="val 21600"/>
              <a:gd name="f7" fmla="*/ 5419351 1 1725033"/>
              <a:gd name="f8" fmla="*/ 10800 10800 1"/>
              <a:gd name="f9" fmla="+- 0 0 360"/>
              <a:gd name="f10" fmla="val 10800"/>
              <a:gd name="f11" fmla="+- 0 0 0"/>
              <a:gd name="f12" fmla="*/ f3 1 21600"/>
              <a:gd name="f13" fmla="*/ f4 1 21600"/>
              <a:gd name="f14" fmla="val f5"/>
              <a:gd name="f15" fmla="val f6"/>
              <a:gd name="f16" fmla="*/ 0 f7 1"/>
              <a:gd name="f17" fmla="*/ f5 f0 1"/>
              <a:gd name="f18" fmla="*/ f9 f0 1"/>
              <a:gd name="f19" fmla="*/ f11 f0 1"/>
              <a:gd name="f20" fmla="+- f15 0 f14"/>
              <a:gd name="f21" fmla="*/ f16 1 f2"/>
              <a:gd name="f22" fmla="*/ f17 1 f2"/>
              <a:gd name="f23" fmla="*/ f18 1 f2"/>
              <a:gd name="f24" fmla="*/ f19 1 f2"/>
              <a:gd name="f25" fmla="*/ f20 1 21600"/>
              <a:gd name="f26" fmla="+- 0 0 f21"/>
              <a:gd name="f27" fmla="+- f22 0 f1"/>
              <a:gd name="f28" fmla="+- f23 0 f1"/>
              <a:gd name="f29" fmla="+- f24 0 f1"/>
              <a:gd name="f30" fmla="*/ 3163 f25 1"/>
              <a:gd name="f31" fmla="*/ 18437 f25 1"/>
              <a:gd name="f32" fmla="*/ 10800 f25 1"/>
              <a:gd name="f33" fmla="*/ 0 f25 1"/>
              <a:gd name="f34" fmla="*/ 21600 f25 1"/>
              <a:gd name="f35" fmla="*/ f26 f0 1"/>
              <a:gd name="f36" fmla="+- f28 0 f27"/>
              <a:gd name="f37" fmla="*/ f35 1 f7"/>
              <a:gd name="f38" fmla="*/ f32 1 f25"/>
              <a:gd name="f39" fmla="*/ f33 1 f25"/>
              <a:gd name="f40" fmla="*/ f30 1 f25"/>
              <a:gd name="f41" fmla="*/ f31 1 f25"/>
              <a:gd name="f42" fmla="*/ f34 1 f25"/>
              <a:gd name="f43" fmla="+- f37 0 f1"/>
              <a:gd name="f44" fmla="*/ f40 f12 1"/>
              <a:gd name="f45" fmla="*/ f41 f12 1"/>
              <a:gd name="f46" fmla="*/ f41 f13 1"/>
              <a:gd name="f47" fmla="*/ f40 f13 1"/>
              <a:gd name="f48" fmla="*/ f38 f12 1"/>
              <a:gd name="f49" fmla="*/ f39 f13 1"/>
              <a:gd name="f50" fmla="*/ f39 f12 1"/>
              <a:gd name="f51" fmla="*/ f38 f13 1"/>
              <a:gd name="f52" fmla="*/ f42 f13 1"/>
              <a:gd name="f53" fmla="*/ f42 f12 1"/>
              <a:gd name="f54" fmla="+- f43 f1 0"/>
              <a:gd name="f55" fmla="*/ f54 f7 1"/>
              <a:gd name="f56" fmla="*/ f55 1 f0"/>
              <a:gd name="f57" fmla="+- 0 0 f56"/>
              <a:gd name="f58" fmla="+- 0 0 f57"/>
              <a:gd name="f59" fmla="*/ f58 f0 1"/>
              <a:gd name="f60" fmla="*/ f59 1 f7"/>
              <a:gd name="f61" fmla="+- f60 0 f1"/>
              <a:gd name="f62" fmla="cos 1 f61"/>
              <a:gd name="f63" fmla="sin 1 f61"/>
              <a:gd name="f64" fmla="+- 0 0 f62"/>
              <a:gd name="f65" fmla="+- 0 0 f63"/>
              <a:gd name="f66" fmla="+- 0 0 f64"/>
              <a:gd name="f67" fmla="+- 0 0 f65"/>
              <a:gd name="f68" fmla="val f66"/>
              <a:gd name="f69" fmla="val f67"/>
              <a:gd name="f70" fmla="+- 0 0 f68"/>
              <a:gd name="f71" fmla="+- 0 0 f69"/>
              <a:gd name="f72" fmla="*/ 10800 f70 1"/>
              <a:gd name="f73" fmla="*/ 10800 f71 1"/>
              <a:gd name="f74" fmla="*/ f72 f72 1"/>
              <a:gd name="f75" fmla="*/ f73 f73 1"/>
              <a:gd name="f76" fmla="+- f74 f75 0"/>
              <a:gd name="f77" fmla="sqrt f76"/>
              <a:gd name="f78" fmla="*/ f8 1 f77"/>
              <a:gd name="f79" fmla="*/ f70 f78 1"/>
              <a:gd name="f80" fmla="*/ f71 f78 1"/>
              <a:gd name="f81" fmla="+- 10800 0 f79"/>
              <a:gd name="f82" fmla="+- 10800 0 f80"/>
            </a:gdLst>
            <a:ahLst/>
            <a:cxnLst>
              <a:cxn ang="3cd4">
                <a:pos x="hc" y="t"/>
              </a:cxn>
              <a:cxn ang="0">
                <a:pos x="r" y="vc"/>
              </a:cxn>
              <a:cxn ang="cd4">
                <a:pos x="hc" y="b"/>
              </a:cxn>
              <a:cxn ang="cd2">
                <a:pos x="l" y="vc"/>
              </a:cxn>
              <a:cxn ang="f29">
                <a:pos x="f48" y="f49"/>
              </a:cxn>
              <a:cxn ang="f29">
                <a:pos x="f44" y="f47"/>
              </a:cxn>
              <a:cxn ang="f29">
                <a:pos x="f50" y="f51"/>
              </a:cxn>
              <a:cxn ang="f29">
                <a:pos x="f44" y="f46"/>
              </a:cxn>
              <a:cxn ang="f29">
                <a:pos x="f48" y="f52"/>
              </a:cxn>
              <a:cxn ang="f29">
                <a:pos x="f45" y="f46"/>
              </a:cxn>
              <a:cxn ang="f29">
                <a:pos x="f53" y="f51"/>
              </a:cxn>
              <a:cxn ang="f29">
                <a:pos x="f45" y="f47"/>
              </a:cxn>
            </a:cxnLst>
            <a:rect l="f44" t="f47" r="f45" b="f46"/>
            <a:pathLst>
              <a:path w="21600" h="21600">
                <a:moveTo>
                  <a:pt x="f81" y="f82"/>
                </a:moveTo>
                <a:arcTo wR="f10" hR="f10" stAng="f27" swAng="f36"/>
                <a:close/>
              </a:path>
            </a:pathLst>
          </a:custGeom>
          <a:noFill/>
          <a:ln w="9363">
            <a:solidFill>
              <a:srgbClr val="004E76"/>
            </a:solidFill>
            <a:prstDash val="solid"/>
            <a:miter/>
          </a:ln>
        </p:spPr>
        <p:txBody>
          <a:bodyPr wrap="none" lIns="90004" tIns="46798" rIns="90004" bIns="46798" anchor="ctr" anchorCtr="1" compatLnSpc="0">
            <a:spAutoFit/>
          </a:bodyPr>
          <a:lstStyle/>
          <a:p>
            <a:pPr algn="ct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Solution</a:t>
            </a:r>
          </a:p>
          <a:p>
            <a:pPr algn="ct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constructive</a:t>
            </a:r>
          </a:p>
        </p:txBody>
      </p:sp>
      <p:sp>
        <p:nvSpPr>
          <p:cNvPr id="6" name="Forme libre 5">
            <a:extLst>
              <a:ext uri="{FF2B5EF4-FFF2-40B4-BE49-F238E27FC236}">
                <a16:creationId xmlns:a16="http://schemas.microsoft.com/office/drawing/2014/main" id="{5560D04B-AC0B-4B4A-B6BD-DBFD28E16955}"/>
              </a:ext>
            </a:extLst>
          </p:cNvPr>
          <p:cNvSpPr/>
          <p:nvPr/>
        </p:nvSpPr>
        <p:spPr>
          <a:xfrm>
            <a:off x="6691355" y="1669922"/>
            <a:ext cx="1143000" cy="506412"/>
          </a:xfrm>
          <a:custGeom>
            <a:avLst/>
            <a:gdLst>
              <a:gd name="f0" fmla="val 10800000"/>
              <a:gd name="f1" fmla="val 5400000"/>
              <a:gd name="f2" fmla="val 180"/>
              <a:gd name="f3" fmla="val w"/>
              <a:gd name="f4" fmla="val h"/>
              <a:gd name="f5" fmla="val 0"/>
              <a:gd name="f6" fmla="val 21600"/>
              <a:gd name="f7" fmla="*/ 5419351 1 1725033"/>
              <a:gd name="f8" fmla="*/ 10800 10800 1"/>
              <a:gd name="f9" fmla="+- 0 0 360"/>
              <a:gd name="f10" fmla="val 10800"/>
              <a:gd name="f11" fmla="+- 0 0 0"/>
              <a:gd name="f12" fmla="*/ f3 1 21600"/>
              <a:gd name="f13" fmla="*/ f4 1 21600"/>
              <a:gd name="f14" fmla="val f5"/>
              <a:gd name="f15" fmla="val f6"/>
              <a:gd name="f16" fmla="*/ 0 f7 1"/>
              <a:gd name="f17" fmla="*/ f5 f0 1"/>
              <a:gd name="f18" fmla="*/ f9 f0 1"/>
              <a:gd name="f19" fmla="*/ f11 f0 1"/>
              <a:gd name="f20" fmla="+- f15 0 f14"/>
              <a:gd name="f21" fmla="*/ f16 1 f2"/>
              <a:gd name="f22" fmla="*/ f17 1 f2"/>
              <a:gd name="f23" fmla="*/ f18 1 f2"/>
              <a:gd name="f24" fmla="*/ f19 1 f2"/>
              <a:gd name="f25" fmla="*/ f20 1 21600"/>
              <a:gd name="f26" fmla="+- 0 0 f21"/>
              <a:gd name="f27" fmla="+- f22 0 f1"/>
              <a:gd name="f28" fmla="+- f23 0 f1"/>
              <a:gd name="f29" fmla="+- f24 0 f1"/>
              <a:gd name="f30" fmla="*/ 3163 f25 1"/>
              <a:gd name="f31" fmla="*/ 18437 f25 1"/>
              <a:gd name="f32" fmla="*/ 10800 f25 1"/>
              <a:gd name="f33" fmla="*/ 0 f25 1"/>
              <a:gd name="f34" fmla="*/ 21600 f25 1"/>
              <a:gd name="f35" fmla="*/ f26 f0 1"/>
              <a:gd name="f36" fmla="+- f28 0 f27"/>
              <a:gd name="f37" fmla="*/ f35 1 f7"/>
              <a:gd name="f38" fmla="*/ f32 1 f25"/>
              <a:gd name="f39" fmla="*/ f33 1 f25"/>
              <a:gd name="f40" fmla="*/ f30 1 f25"/>
              <a:gd name="f41" fmla="*/ f31 1 f25"/>
              <a:gd name="f42" fmla="*/ f34 1 f25"/>
              <a:gd name="f43" fmla="+- f37 0 f1"/>
              <a:gd name="f44" fmla="*/ f40 f12 1"/>
              <a:gd name="f45" fmla="*/ f41 f12 1"/>
              <a:gd name="f46" fmla="*/ f41 f13 1"/>
              <a:gd name="f47" fmla="*/ f40 f13 1"/>
              <a:gd name="f48" fmla="*/ f38 f12 1"/>
              <a:gd name="f49" fmla="*/ f39 f13 1"/>
              <a:gd name="f50" fmla="*/ f39 f12 1"/>
              <a:gd name="f51" fmla="*/ f38 f13 1"/>
              <a:gd name="f52" fmla="*/ f42 f13 1"/>
              <a:gd name="f53" fmla="*/ f42 f12 1"/>
              <a:gd name="f54" fmla="+- f43 f1 0"/>
              <a:gd name="f55" fmla="*/ f54 f7 1"/>
              <a:gd name="f56" fmla="*/ f55 1 f0"/>
              <a:gd name="f57" fmla="+- 0 0 f56"/>
              <a:gd name="f58" fmla="+- 0 0 f57"/>
              <a:gd name="f59" fmla="*/ f58 f0 1"/>
              <a:gd name="f60" fmla="*/ f59 1 f7"/>
              <a:gd name="f61" fmla="+- f60 0 f1"/>
              <a:gd name="f62" fmla="cos 1 f61"/>
              <a:gd name="f63" fmla="sin 1 f61"/>
              <a:gd name="f64" fmla="+- 0 0 f62"/>
              <a:gd name="f65" fmla="+- 0 0 f63"/>
              <a:gd name="f66" fmla="+- 0 0 f64"/>
              <a:gd name="f67" fmla="+- 0 0 f65"/>
              <a:gd name="f68" fmla="val f66"/>
              <a:gd name="f69" fmla="val f67"/>
              <a:gd name="f70" fmla="+- 0 0 f68"/>
              <a:gd name="f71" fmla="+- 0 0 f69"/>
              <a:gd name="f72" fmla="*/ 10800 f70 1"/>
              <a:gd name="f73" fmla="*/ 10800 f71 1"/>
              <a:gd name="f74" fmla="*/ f72 f72 1"/>
              <a:gd name="f75" fmla="*/ f73 f73 1"/>
              <a:gd name="f76" fmla="+- f74 f75 0"/>
              <a:gd name="f77" fmla="sqrt f76"/>
              <a:gd name="f78" fmla="*/ f8 1 f77"/>
              <a:gd name="f79" fmla="*/ f70 f78 1"/>
              <a:gd name="f80" fmla="*/ f71 f78 1"/>
              <a:gd name="f81" fmla="+- 10800 0 f79"/>
              <a:gd name="f82" fmla="+- 10800 0 f80"/>
            </a:gdLst>
            <a:ahLst/>
            <a:cxnLst>
              <a:cxn ang="3cd4">
                <a:pos x="hc" y="t"/>
              </a:cxn>
              <a:cxn ang="0">
                <a:pos x="r" y="vc"/>
              </a:cxn>
              <a:cxn ang="cd4">
                <a:pos x="hc" y="b"/>
              </a:cxn>
              <a:cxn ang="cd2">
                <a:pos x="l" y="vc"/>
              </a:cxn>
              <a:cxn ang="f29">
                <a:pos x="f48" y="f49"/>
              </a:cxn>
              <a:cxn ang="f29">
                <a:pos x="f44" y="f47"/>
              </a:cxn>
              <a:cxn ang="f29">
                <a:pos x="f50" y="f51"/>
              </a:cxn>
              <a:cxn ang="f29">
                <a:pos x="f44" y="f46"/>
              </a:cxn>
              <a:cxn ang="f29">
                <a:pos x="f48" y="f52"/>
              </a:cxn>
              <a:cxn ang="f29">
                <a:pos x="f45" y="f46"/>
              </a:cxn>
              <a:cxn ang="f29">
                <a:pos x="f53" y="f51"/>
              </a:cxn>
              <a:cxn ang="f29">
                <a:pos x="f45" y="f47"/>
              </a:cxn>
            </a:cxnLst>
            <a:rect l="f44" t="f47" r="f45" b="f46"/>
            <a:pathLst>
              <a:path w="21600" h="21600">
                <a:moveTo>
                  <a:pt x="f81" y="f82"/>
                </a:moveTo>
                <a:arcTo wR="f10" hR="f10" stAng="f27" swAng="f36"/>
                <a:close/>
              </a:path>
            </a:pathLst>
          </a:custGeom>
          <a:noFill/>
          <a:ln w="9363">
            <a:solidFill>
              <a:srgbClr val="004E76"/>
            </a:solidFill>
            <a:prstDash val="solid"/>
            <a:miter/>
          </a:ln>
        </p:spPr>
        <p:txBody>
          <a:bodyPr wrap="none" lIns="90004" tIns="46798" rIns="90004" bIns="46798" anchor="ctr" anchorCtr="1" compatLnSpc="0">
            <a:spAutoFit/>
          </a:bodyPr>
          <a:lstStyle/>
          <a:p>
            <a:pPr algn="ct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Pièce 2</a:t>
            </a:r>
          </a:p>
        </p:txBody>
      </p:sp>
      <p:sp>
        <p:nvSpPr>
          <p:cNvPr id="7" name="Forme libre 6">
            <a:extLst>
              <a:ext uri="{FF2B5EF4-FFF2-40B4-BE49-F238E27FC236}">
                <a16:creationId xmlns:a16="http://schemas.microsoft.com/office/drawing/2014/main" id="{64953CCB-AA62-4A6A-9F27-A926050F70EC}"/>
              </a:ext>
            </a:extLst>
          </p:cNvPr>
          <p:cNvSpPr/>
          <p:nvPr/>
        </p:nvSpPr>
        <p:spPr>
          <a:xfrm>
            <a:off x="2538455" y="1714372"/>
            <a:ext cx="1143000" cy="506412"/>
          </a:xfrm>
          <a:custGeom>
            <a:avLst/>
            <a:gdLst>
              <a:gd name="f0" fmla="val 10800000"/>
              <a:gd name="f1" fmla="val 5400000"/>
              <a:gd name="f2" fmla="val 180"/>
              <a:gd name="f3" fmla="val w"/>
              <a:gd name="f4" fmla="val h"/>
              <a:gd name="f5" fmla="val 0"/>
              <a:gd name="f6" fmla="val 21600"/>
              <a:gd name="f7" fmla="*/ 5419351 1 1725033"/>
              <a:gd name="f8" fmla="*/ 10800 10800 1"/>
              <a:gd name="f9" fmla="+- 0 0 360"/>
              <a:gd name="f10" fmla="val 10800"/>
              <a:gd name="f11" fmla="+- 0 0 0"/>
              <a:gd name="f12" fmla="*/ f3 1 21600"/>
              <a:gd name="f13" fmla="*/ f4 1 21600"/>
              <a:gd name="f14" fmla="val f5"/>
              <a:gd name="f15" fmla="val f6"/>
              <a:gd name="f16" fmla="*/ 0 f7 1"/>
              <a:gd name="f17" fmla="*/ f5 f0 1"/>
              <a:gd name="f18" fmla="*/ f9 f0 1"/>
              <a:gd name="f19" fmla="*/ f11 f0 1"/>
              <a:gd name="f20" fmla="+- f15 0 f14"/>
              <a:gd name="f21" fmla="*/ f16 1 f2"/>
              <a:gd name="f22" fmla="*/ f17 1 f2"/>
              <a:gd name="f23" fmla="*/ f18 1 f2"/>
              <a:gd name="f24" fmla="*/ f19 1 f2"/>
              <a:gd name="f25" fmla="*/ f20 1 21600"/>
              <a:gd name="f26" fmla="+- 0 0 f21"/>
              <a:gd name="f27" fmla="+- f22 0 f1"/>
              <a:gd name="f28" fmla="+- f23 0 f1"/>
              <a:gd name="f29" fmla="+- f24 0 f1"/>
              <a:gd name="f30" fmla="*/ 3163 f25 1"/>
              <a:gd name="f31" fmla="*/ 18437 f25 1"/>
              <a:gd name="f32" fmla="*/ 10800 f25 1"/>
              <a:gd name="f33" fmla="*/ 0 f25 1"/>
              <a:gd name="f34" fmla="*/ 21600 f25 1"/>
              <a:gd name="f35" fmla="*/ f26 f0 1"/>
              <a:gd name="f36" fmla="+- f28 0 f27"/>
              <a:gd name="f37" fmla="*/ f35 1 f7"/>
              <a:gd name="f38" fmla="*/ f32 1 f25"/>
              <a:gd name="f39" fmla="*/ f33 1 f25"/>
              <a:gd name="f40" fmla="*/ f30 1 f25"/>
              <a:gd name="f41" fmla="*/ f31 1 f25"/>
              <a:gd name="f42" fmla="*/ f34 1 f25"/>
              <a:gd name="f43" fmla="+- f37 0 f1"/>
              <a:gd name="f44" fmla="*/ f40 f12 1"/>
              <a:gd name="f45" fmla="*/ f41 f12 1"/>
              <a:gd name="f46" fmla="*/ f41 f13 1"/>
              <a:gd name="f47" fmla="*/ f40 f13 1"/>
              <a:gd name="f48" fmla="*/ f38 f12 1"/>
              <a:gd name="f49" fmla="*/ f39 f13 1"/>
              <a:gd name="f50" fmla="*/ f39 f12 1"/>
              <a:gd name="f51" fmla="*/ f38 f13 1"/>
              <a:gd name="f52" fmla="*/ f42 f13 1"/>
              <a:gd name="f53" fmla="*/ f42 f12 1"/>
              <a:gd name="f54" fmla="+- f43 f1 0"/>
              <a:gd name="f55" fmla="*/ f54 f7 1"/>
              <a:gd name="f56" fmla="*/ f55 1 f0"/>
              <a:gd name="f57" fmla="+- 0 0 f56"/>
              <a:gd name="f58" fmla="+- 0 0 f57"/>
              <a:gd name="f59" fmla="*/ f58 f0 1"/>
              <a:gd name="f60" fmla="*/ f59 1 f7"/>
              <a:gd name="f61" fmla="+- f60 0 f1"/>
              <a:gd name="f62" fmla="cos 1 f61"/>
              <a:gd name="f63" fmla="sin 1 f61"/>
              <a:gd name="f64" fmla="+- 0 0 f62"/>
              <a:gd name="f65" fmla="+- 0 0 f63"/>
              <a:gd name="f66" fmla="+- 0 0 f64"/>
              <a:gd name="f67" fmla="+- 0 0 f65"/>
              <a:gd name="f68" fmla="val f66"/>
              <a:gd name="f69" fmla="val f67"/>
              <a:gd name="f70" fmla="+- 0 0 f68"/>
              <a:gd name="f71" fmla="+- 0 0 f69"/>
              <a:gd name="f72" fmla="*/ 10800 f70 1"/>
              <a:gd name="f73" fmla="*/ 10800 f71 1"/>
              <a:gd name="f74" fmla="*/ f72 f72 1"/>
              <a:gd name="f75" fmla="*/ f73 f73 1"/>
              <a:gd name="f76" fmla="+- f74 f75 0"/>
              <a:gd name="f77" fmla="sqrt f76"/>
              <a:gd name="f78" fmla="*/ f8 1 f77"/>
              <a:gd name="f79" fmla="*/ f70 f78 1"/>
              <a:gd name="f80" fmla="*/ f71 f78 1"/>
              <a:gd name="f81" fmla="+- 10800 0 f79"/>
              <a:gd name="f82" fmla="+- 10800 0 f80"/>
            </a:gdLst>
            <a:ahLst/>
            <a:cxnLst>
              <a:cxn ang="3cd4">
                <a:pos x="hc" y="t"/>
              </a:cxn>
              <a:cxn ang="0">
                <a:pos x="r" y="vc"/>
              </a:cxn>
              <a:cxn ang="cd4">
                <a:pos x="hc" y="b"/>
              </a:cxn>
              <a:cxn ang="cd2">
                <a:pos x="l" y="vc"/>
              </a:cxn>
              <a:cxn ang="f29">
                <a:pos x="f48" y="f49"/>
              </a:cxn>
              <a:cxn ang="f29">
                <a:pos x="f44" y="f47"/>
              </a:cxn>
              <a:cxn ang="f29">
                <a:pos x="f50" y="f51"/>
              </a:cxn>
              <a:cxn ang="f29">
                <a:pos x="f44" y="f46"/>
              </a:cxn>
              <a:cxn ang="f29">
                <a:pos x="f48" y="f52"/>
              </a:cxn>
              <a:cxn ang="f29">
                <a:pos x="f45" y="f46"/>
              </a:cxn>
              <a:cxn ang="f29">
                <a:pos x="f53" y="f51"/>
              </a:cxn>
              <a:cxn ang="f29">
                <a:pos x="f45" y="f47"/>
              </a:cxn>
            </a:cxnLst>
            <a:rect l="f44" t="f47" r="f45" b="f46"/>
            <a:pathLst>
              <a:path w="21600" h="21600">
                <a:moveTo>
                  <a:pt x="f81" y="f82"/>
                </a:moveTo>
                <a:arcTo wR="f10" hR="f10" stAng="f27" swAng="f36"/>
                <a:close/>
              </a:path>
            </a:pathLst>
          </a:custGeom>
          <a:noFill/>
          <a:ln w="9363">
            <a:solidFill>
              <a:srgbClr val="004E76"/>
            </a:solidFill>
            <a:prstDash val="solid"/>
            <a:miter/>
          </a:ln>
        </p:spPr>
        <p:txBody>
          <a:bodyPr wrap="none" lIns="90004" tIns="46798" rIns="90004" bIns="46798" anchor="ctr" anchorCtr="1" compatLnSpc="0">
            <a:spAutoFit/>
          </a:bodyPr>
          <a:lstStyle/>
          <a:p>
            <a:pPr algn="ct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Pièce 1</a:t>
            </a:r>
          </a:p>
        </p:txBody>
      </p:sp>
      <p:sp>
        <p:nvSpPr>
          <p:cNvPr id="8" name="Forme libre 7">
            <a:extLst>
              <a:ext uri="{FF2B5EF4-FFF2-40B4-BE49-F238E27FC236}">
                <a16:creationId xmlns:a16="http://schemas.microsoft.com/office/drawing/2014/main" id="{9AB37FA9-2801-4DD9-8109-21425D62106F}"/>
              </a:ext>
            </a:extLst>
          </p:cNvPr>
          <p:cNvSpPr/>
          <p:nvPr/>
        </p:nvSpPr>
        <p:spPr>
          <a:xfrm>
            <a:off x="6243680" y="3376484"/>
            <a:ext cx="2417763" cy="504825"/>
          </a:xfrm>
          <a:custGeom>
            <a:avLst/>
            <a:gdLst>
              <a:gd name="f0" fmla="val 10800000"/>
              <a:gd name="f1" fmla="val 5400000"/>
              <a:gd name="f2" fmla="val 180"/>
              <a:gd name="f3" fmla="val w"/>
              <a:gd name="f4" fmla="val h"/>
              <a:gd name="f5" fmla="val 0"/>
              <a:gd name="f6" fmla="val 21600"/>
              <a:gd name="f7" fmla="*/ 5419351 1 1725033"/>
              <a:gd name="f8" fmla="*/ 10800 10800 1"/>
              <a:gd name="f9" fmla="+- 0 0 360"/>
              <a:gd name="f10" fmla="val 10800"/>
              <a:gd name="f11" fmla="+- 0 0 0"/>
              <a:gd name="f12" fmla="*/ f3 1 21600"/>
              <a:gd name="f13" fmla="*/ f4 1 21600"/>
              <a:gd name="f14" fmla="val f5"/>
              <a:gd name="f15" fmla="val f6"/>
              <a:gd name="f16" fmla="*/ 0 f7 1"/>
              <a:gd name="f17" fmla="*/ f5 f0 1"/>
              <a:gd name="f18" fmla="*/ f9 f0 1"/>
              <a:gd name="f19" fmla="*/ f11 f0 1"/>
              <a:gd name="f20" fmla="+- f15 0 f14"/>
              <a:gd name="f21" fmla="*/ f16 1 f2"/>
              <a:gd name="f22" fmla="*/ f17 1 f2"/>
              <a:gd name="f23" fmla="*/ f18 1 f2"/>
              <a:gd name="f24" fmla="*/ f19 1 f2"/>
              <a:gd name="f25" fmla="*/ f20 1 21600"/>
              <a:gd name="f26" fmla="+- 0 0 f21"/>
              <a:gd name="f27" fmla="+- f22 0 f1"/>
              <a:gd name="f28" fmla="+- f23 0 f1"/>
              <a:gd name="f29" fmla="+- f24 0 f1"/>
              <a:gd name="f30" fmla="*/ 3163 f25 1"/>
              <a:gd name="f31" fmla="*/ 18437 f25 1"/>
              <a:gd name="f32" fmla="*/ 10800 f25 1"/>
              <a:gd name="f33" fmla="*/ 0 f25 1"/>
              <a:gd name="f34" fmla="*/ 21600 f25 1"/>
              <a:gd name="f35" fmla="*/ f26 f0 1"/>
              <a:gd name="f36" fmla="+- f28 0 f27"/>
              <a:gd name="f37" fmla="*/ f35 1 f7"/>
              <a:gd name="f38" fmla="*/ f32 1 f25"/>
              <a:gd name="f39" fmla="*/ f33 1 f25"/>
              <a:gd name="f40" fmla="*/ f30 1 f25"/>
              <a:gd name="f41" fmla="*/ f31 1 f25"/>
              <a:gd name="f42" fmla="*/ f34 1 f25"/>
              <a:gd name="f43" fmla="+- f37 0 f1"/>
              <a:gd name="f44" fmla="*/ f40 f12 1"/>
              <a:gd name="f45" fmla="*/ f41 f12 1"/>
              <a:gd name="f46" fmla="*/ f41 f13 1"/>
              <a:gd name="f47" fmla="*/ f40 f13 1"/>
              <a:gd name="f48" fmla="*/ f38 f12 1"/>
              <a:gd name="f49" fmla="*/ f39 f13 1"/>
              <a:gd name="f50" fmla="*/ f39 f12 1"/>
              <a:gd name="f51" fmla="*/ f38 f13 1"/>
              <a:gd name="f52" fmla="*/ f42 f13 1"/>
              <a:gd name="f53" fmla="*/ f42 f12 1"/>
              <a:gd name="f54" fmla="+- f43 f1 0"/>
              <a:gd name="f55" fmla="*/ f54 f7 1"/>
              <a:gd name="f56" fmla="*/ f55 1 f0"/>
              <a:gd name="f57" fmla="+- 0 0 f56"/>
              <a:gd name="f58" fmla="+- 0 0 f57"/>
              <a:gd name="f59" fmla="*/ f58 f0 1"/>
              <a:gd name="f60" fmla="*/ f59 1 f7"/>
              <a:gd name="f61" fmla="+- f60 0 f1"/>
              <a:gd name="f62" fmla="cos 1 f61"/>
              <a:gd name="f63" fmla="sin 1 f61"/>
              <a:gd name="f64" fmla="+- 0 0 f62"/>
              <a:gd name="f65" fmla="+- 0 0 f63"/>
              <a:gd name="f66" fmla="+- 0 0 f64"/>
              <a:gd name="f67" fmla="+- 0 0 f65"/>
              <a:gd name="f68" fmla="val f66"/>
              <a:gd name="f69" fmla="val f67"/>
              <a:gd name="f70" fmla="+- 0 0 f68"/>
              <a:gd name="f71" fmla="+- 0 0 f69"/>
              <a:gd name="f72" fmla="*/ 10800 f70 1"/>
              <a:gd name="f73" fmla="*/ 10800 f71 1"/>
              <a:gd name="f74" fmla="*/ f72 f72 1"/>
              <a:gd name="f75" fmla="*/ f73 f73 1"/>
              <a:gd name="f76" fmla="+- f74 f75 0"/>
              <a:gd name="f77" fmla="sqrt f76"/>
              <a:gd name="f78" fmla="*/ f8 1 f77"/>
              <a:gd name="f79" fmla="*/ f70 f78 1"/>
              <a:gd name="f80" fmla="*/ f71 f78 1"/>
              <a:gd name="f81" fmla="+- 10800 0 f79"/>
              <a:gd name="f82" fmla="+- 10800 0 f80"/>
            </a:gdLst>
            <a:ahLst/>
            <a:cxnLst>
              <a:cxn ang="3cd4">
                <a:pos x="hc" y="t"/>
              </a:cxn>
              <a:cxn ang="0">
                <a:pos x="r" y="vc"/>
              </a:cxn>
              <a:cxn ang="cd4">
                <a:pos x="hc" y="b"/>
              </a:cxn>
              <a:cxn ang="cd2">
                <a:pos x="l" y="vc"/>
              </a:cxn>
              <a:cxn ang="f29">
                <a:pos x="f48" y="f49"/>
              </a:cxn>
              <a:cxn ang="f29">
                <a:pos x="f44" y="f47"/>
              </a:cxn>
              <a:cxn ang="f29">
                <a:pos x="f50" y="f51"/>
              </a:cxn>
              <a:cxn ang="f29">
                <a:pos x="f44" y="f46"/>
              </a:cxn>
              <a:cxn ang="f29">
                <a:pos x="f48" y="f52"/>
              </a:cxn>
              <a:cxn ang="f29">
                <a:pos x="f45" y="f46"/>
              </a:cxn>
              <a:cxn ang="f29">
                <a:pos x="f53" y="f51"/>
              </a:cxn>
              <a:cxn ang="f29">
                <a:pos x="f45" y="f47"/>
              </a:cxn>
            </a:cxnLst>
            <a:rect l="f44" t="f47" r="f45" b="f46"/>
            <a:pathLst>
              <a:path w="21600" h="21600">
                <a:moveTo>
                  <a:pt x="f81" y="f82"/>
                </a:moveTo>
                <a:arcTo wR="f10" hR="f10" stAng="f27" swAng="f36"/>
                <a:close/>
              </a:path>
            </a:pathLst>
          </a:custGeom>
          <a:noFill/>
          <a:ln w="9363">
            <a:solidFill>
              <a:srgbClr val="004E76"/>
            </a:solidFill>
            <a:prstDash val="solid"/>
            <a:miter/>
          </a:ln>
        </p:spPr>
        <p:txBody>
          <a:bodyPr wrap="none" lIns="90004" tIns="46798" rIns="90004" bIns="46798" anchor="ctr" anchorCtr="1" compatLnSpc="0">
            <a:spAutoFit/>
          </a:bodyPr>
          <a:lstStyle/>
          <a:p>
            <a:pPr algn="ct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Milieu environnant</a:t>
            </a:r>
          </a:p>
        </p:txBody>
      </p:sp>
      <p:sp>
        <p:nvSpPr>
          <p:cNvPr id="9" name="Forme libre 8">
            <a:extLst>
              <a:ext uri="{FF2B5EF4-FFF2-40B4-BE49-F238E27FC236}">
                <a16:creationId xmlns:a16="http://schemas.microsoft.com/office/drawing/2014/main" id="{2E2BA0EF-D382-4401-9E0A-1FC6F0B9FD1F}"/>
              </a:ext>
            </a:extLst>
          </p:cNvPr>
          <p:cNvSpPr/>
          <p:nvPr/>
        </p:nvSpPr>
        <p:spPr>
          <a:xfrm>
            <a:off x="3673518" y="1863597"/>
            <a:ext cx="3048000" cy="765175"/>
          </a:xfrm>
          <a:custGeom>
            <a:avLst/>
            <a:gdLst>
              <a:gd name="f0" fmla="val w"/>
              <a:gd name="f1" fmla="val h"/>
              <a:gd name="f2" fmla="val 0"/>
              <a:gd name="f3" fmla="val 1776"/>
              <a:gd name="f4" fmla="val 296"/>
              <a:gd name="f5" fmla="val 236"/>
              <a:gd name="f6" fmla="val 140"/>
              <a:gd name="f7" fmla="val 472"/>
              <a:gd name="f8" fmla="val 280"/>
              <a:gd name="f9" fmla="val 768"/>
              <a:gd name="f10" fmla="val 288"/>
              <a:gd name="f11" fmla="val 1064"/>
              <a:gd name="f12" fmla="val 1640"/>
              <a:gd name="f13" fmla="val 88"/>
              <a:gd name="f14" fmla="val 48"/>
              <a:gd name="f15" fmla="*/ f0 1 1776"/>
              <a:gd name="f16" fmla="*/ f1 1 296"/>
              <a:gd name="f17" fmla="val f2"/>
              <a:gd name="f18" fmla="val f3"/>
              <a:gd name="f19" fmla="val f4"/>
              <a:gd name="f20" fmla="+- f19 0 f17"/>
              <a:gd name="f21" fmla="+- f18 0 f17"/>
              <a:gd name="f22" fmla="*/ f21 1 1776"/>
              <a:gd name="f23" fmla="*/ f20 1 296"/>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776" h="296">
                <a:moveTo>
                  <a:pt x="f2" y="f2"/>
                </a:moveTo>
                <a:cubicBezTo>
                  <a:pt x="f5" y="f6"/>
                  <a:pt x="f7" y="f8"/>
                  <a:pt x="f9" y="f10"/>
                </a:cubicBezTo>
                <a:cubicBezTo>
                  <a:pt x="f11" y="f4"/>
                  <a:pt x="f12" y="f13"/>
                  <a:pt x="f3" y="f14"/>
                </a:cubicBezTo>
              </a:path>
            </a:pathLst>
          </a:custGeom>
          <a:noFill/>
          <a:ln w="28437">
            <a:solidFill>
              <a:srgbClr val="66FFFF"/>
            </a:solidFill>
            <a:prstDash val="solid"/>
            <a:miter/>
          </a:ln>
        </p:spPr>
        <p:txBody>
          <a:bodyPr wrap="none" compatLnSpc="0"/>
          <a:lstStyle/>
          <a:p>
            <a:pPr eaLnBrk="1" fontAlgn="auto">
              <a:spcBef>
                <a:spcPts val="0"/>
              </a:spcBef>
              <a:spcAft>
                <a:spcPts val="0"/>
              </a:spcAft>
              <a:defRPr sz="1800" b="0" i="0" u="none" strike="noStrike" kern="0" cap="none" spc="0" baseline="0">
                <a:solidFill>
                  <a:srgbClr val="000000"/>
                </a:solidFill>
                <a:uFillTx/>
              </a:defRPr>
            </a:pPr>
            <a:endParaRPr lang="fr-FR" kern="0" dirty="0">
              <a:solidFill>
                <a:srgbClr val="000000"/>
              </a:solidFill>
              <a:latin typeface="Arial" pitchFamily="18"/>
              <a:ea typeface="SimSun" pitchFamily="2"/>
              <a:cs typeface="Tahoma" pitchFamily="2"/>
            </a:endParaRPr>
          </a:p>
        </p:txBody>
      </p:sp>
      <p:sp>
        <p:nvSpPr>
          <p:cNvPr id="11" name="Forme libre 9">
            <a:extLst>
              <a:ext uri="{FF2B5EF4-FFF2-40B4-BE49-F238E27FC236}">
                <a16:creationId xmlns:a16="http://schemas.microsoft.com/office/drawing/2014/main" id="{BE2C48B7-4E4B-40E7-9388-327157D57B8D}"/>
              </a:ext>
            </a:extLst>
          </p:cNvPr>
          <p:cNvSpPr/>
          <p:nvPr/>
        </p:nvSpPr>
        <p:spPr>
          <a:xfrm>
            <a:off x="5578518" y="3128834"/>
            <a:ext cx="685800" cy="500063"/>
          </a:xfrm>
          <a:custGeom>
            <a:avLst/>
            <a:gdLst>
              <a:gd name="f0" fmla="val w"/>
              <a:gd name="f1" fmla="val h"/>
              <a:gd name="f2" fmla="val 0"/>
              <a:gd name="f3" fmla="val 3500"/>
              <a:gd name="f4" fmla="val 1500"/>
              <a:gd name="f5" fmla="*/ f0 1 3500"/>
              <a:gd name="f6" fmla="*/ f1 1 1500"/>
              <a:gd name="f7" fmla="val f2"/>
              <a:gd name="f8" fmla="val f3"/>
              <a:gd name="f9" fmla="val f4"/>
              <a:gd name="f10" fmla="+- f9 0 f7"/>
              <a:gd name="f11" fmla="+- f8 0 f7"/>
              <a:gd name="f12" fmla="*/ f11 1 3500"/>
              <a:gd name="f13" fmla="*/ f10 1 15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3500" h="1500" fill="none">
                <a:moveTo>
                  <a:pt x="f2" y="f2"/>
                </a:moveTo>
                <a:lnTo>
                  <a:pt x="f3" y="f4"/>
                </a:lnTo>
              </a:path>
            </a:pathLst>
          </a:custGeom>
          <a:noFill/>
          <a:ln w="28437">
            <a:solidFill>
              <a:schemeClr val="accent6">
                <a:lumMod val="75000"/>
              </a:schemeClr>
            </a:solidFill>
            <a:prstDash val="solid"/>
            <a:miter/>
          </a:ln>
        </p:spPr>
        <p:txBody>
          <a:bodyPr wrap="none" lIns="90004" tIns="46798" rIns="90004" bIns="46798" compatLnSpc="0"/>
          <a:lstStyle/>
          <a:p>
            <a:pPr eaLnBrk="1" fontAlgn="auto">
              <a:spcBef>
                <a:spcPts val="0"/>
              </a:spcBef>
              <a:spcAft>
                <a:spcPts val="0"/>
              </a:spcAft>
              <a:defRPr sz="1800" b="0" i="0" u="none" strike="noStrike" kern="0" cap="none" spc="0" baseline="0">
                <a:solidFill>
                  <a:srgbClr val="000000"/>
                </a:solidFill>
                <a:uFillTx/>
              </a:defRPr>
            </a:pPr>
            <a:endParaRPr lang="fr-FR" kern="0" dirty="0">
              <a:solidFill>
                <a:srgbClr val="000000"/>
              </a:solidFill>
              <a:latin typeface="Arial" pitchFamily="18"/>
              <a:ea typeface="SimSun" pitchFamily="2"/>
              <a:cs typeface="Tahoma" pitchFamily="2"/>
            </a:endParaRPr>
          </a:p>
        </p:txBody>
      </p:sp>
      <p:sp>
        <p:nvSpPr>
          <p:cNvPr id="12" name="Forme libre 10">
            <a:extLst>
              <a:ext uri="{FF2B5EF4-FFF2-40B4-BE49-F238E27FC236}">
                <a16:creationId xmlns:a16="http://schemas.microsoft.com/office/drawing/2014/main" id="{59493D18-404B-4ED2-B8E5-63BDD27A0F1A}"/>
              </a:ext>
            </a:extLst>
          </p:cNvPr>
          <p:cNvSpPr/>
          <p:nvPr/>
        </p:nvSpPr>
        <p:spPr>
          <a:xfrm>
            <a:off x="5578518" y="1693734"/>
            <a:ext cx="685800" cy="3587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lIns="90004" tIns="46798" rIns="90004" bIns="46798" compatLnSpc="0">
            <a:spAutoFit/>
          </a:bodyPr>
          <a:lstStyle/>
          <a:p>
            <a:pPr eaLnBrk="1" fontAlgn="auto">
              <a:spcBef>
                <a:spcPts val="150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FP</a:t>
            </a:r>
          </a:p>
        </p:txBody>
      </p:sp>
      <p:sp>
        <p:nvSpPr>
          <p:cNvPr id="13" name="Forme libre 11">
            <a:extLst>
              <a:ext uri="{FF2B5EF4-FFF2-40B4-BE49-F238E27FC236}">
                <a16:creationId xmlns:a16="http://schemas.microsoft.com/office/drawing/2014/main" id="{0D47FE4D-23CC-4622-B47E-6D619EE0D63F}"/>
              </a:ext>
            </a:extLst>
          </p:cNvPr>
          <p:cNvSpPr/>
          <p:nvPr/>
        </p:nvSpPr>
        <p:spPr>
          <a:xfrm>
            <a:off x="5959518" y="2968497"/>
            <a:ext cx="609600" cy="3587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lIns="90004" tIns="46798" rIns="90004" bIns="46798" compatLnSpc="0">
            <a:spAutoFit/>
          </a:bodyPr>
          <a:lstStyle/>
          <a:p>
            <a:pPr eaLnBrk="1" fontAlgn="auto">
              <a:spcBef>
                <a:spcPts val="150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Arial Narrow" pitchFamily="34"/>
                <a:ea typeface="SimSun" pitchFamily="2"/>
                <a:cs typeface="Tahoma" pitchFamily="2"/>
              </a:rPr>
              <a:t>FC</a:t>
            </a:r>
          </a:p>
        </p:txBody>
      </p:sp>
      <p:sp>
        <p:nvSpPr>
          <p:cNvPr id="14" name="ZoneTexte 13">
            <a:extLst>
              <a:ext uri="{FF2B5EF4-FFF2-40B4-BE49-F238E27FC236}">
                <a16:creationId xmlns:a16="http://schemas.microsoft.com/office/drawing/2014/main" id="{6B4D47A6-74F8-48C4-A0F6-CEA0C9B43D30}"/>
              </a:ext>
            </a:extLst>
          </p:cNvPr>
          <p:cNvSpPr txBox="1"/>
          <p:nvPr/>
        </p:nvSpPr>
        <p:spPr>
          <a:xfrm>
            <a:off x="4700630" y="5732806"/>
            <a:ext cx="3960813" cy="376237"/>
          </a:xfrm>
          <a:prstGeom prst="rect">
            <a:avLst/>
          </a:prstGeom>
          <a:noFill/>
          <a:ln>
            <a:noFill/>
          </a:ln>
        </p:spPr>
        <p:txBody>
          <a:bodyPr lIns="90004" tIns="44997" rIns="90004" bIns="44997" compatLnSpc="0"/>
          <a:lstStyle/>
          <a:p>
            <a:pPr eaLnBrk="1" fontAlgn="auto">
              <a:spcBef>
                <a:spcPts val="500"/>
              </a:spcBef>
              <a:spcAft>
                <a:spcPts val="0"/>
              </a:spcAft>
              <a:defRPr sz="1800" b="0" i="0" u="none" strike="noStrike" kern="0" cap="none" spc="0" baseline="0">
                <a:solidFill>
                  <a:srgbClr val="000000"/>
                </a:solidFill>
                <a:uFillTx/>
              </a:defRPr>
            </a:pPr>
            <a:r>
              <a:rPr lang="fr-FR" sz="2000" kern="0" dirty="0">
                <a:solidFill>
                  <a:srgbClr val="EAEAEA"/>
                </a:solidFill>
                <a:latin typeface="Arial" pitchFamily="34"/>
                <a:ea typeface="SimSun" pitchFamily="2"/>
                <a:cs typeface="Tahoma" pitchFamily="2"/>
              </a:rPr>
              <a:t>Résister au milieu environnant</a:t>
            </a:r>
          </a:p>
        </p:txBody>
      </p:sp>
      <p:graphicFrame>
        <p:nvGraphicFramePr>
          <p:cNvPr id="15" name="Group 36">
            <a:extLst>
              <a:ext uri="{FF2B5EF4-FFF2-40B4-BE49-F238E27FC236}">
                <a16:creationId xmlns:a16="http://schemas.microsoft.com/office/drawing/2014/main" id="{2EC4BEE8-9AA3-4AD8-8A62-0BB372A93AA2}"/>
              </a:ext>
            </a:extLst>
          </p:cNvPr>
          <p:cNvGraphicFramePr>
            <a:graphicFrameLocks noGrp="1"/>
          </p:cNvGraphicFramePr>
          <p:nvPr>
            <p:extLst>
              <p:ext uri="{D42A27DB-BD31-4B8C-83A1-F6EECF244321}">
                <p14:modId xmlns:p14="http://schemas.microsoft.com/office/powerpoint/2010/main" val="2821474312"/>
              </p:ext>
            </p:extLst>
          </p:nvPr>
        </p:nvGraphicFramePr>
        <p:xfrm>
          <a:off x="1544595" y="3843595"/>
          <a:ext cx="7575592" cy="1096996"/>
        </p:xfrm>
        <a:graphic>
          <a:graphicData uri="http://schemas.openxmlformats.org/drawingml/2006/table">
            <a:tbl>
              <a:tblPr/>
              <a:tblGrid>
                <a:gridCol w="3504356">
                  <a:extLst>
                    <a:ext uri="{9D8B030D-6E8A-4147-A177-3AD203B41FA5}">
                      <a16:colId xmlns:a16="http://schemas.microsoft.com/office/drawing/2014/main" val="20000"/>
                    </a:ext>
                  </a:extLst>
                </a:gridCol>
                <a:gridCol w="4071236">
                  <a:extLst>
                    <a:ext uri="{9D8B030D-6E8A-4147-A177-3AD203B41FA5}">
                      <a16:colId xmlns:a16="http://schemas.microsoft.com/office/drawing/2014/main" val="20001"/>
                    </a:ext>
                  </a:extLst>
                </a:gridCol>
              </a:tblGrid>
              <a:tr h="700876">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fr-FR" altLang="fr-FR" sz="2000" b="0" i="0" u="none" strike="noStrike" cap="none" normalizeH="0" baseline="0" dirty="0">
                          <a:ln>
                            <a:noFill/>
                          </a:ln>
                          <a:solidFill>
                            <a:schemeClr val="bg1">
                              <a:lumMod val="10000"/>
                            </a:schemeClr>
                          </a:solidFill>
                          <a:effectLst/>
                          <a:latin typeface="Arial" panose="020B0604020202020204" pitchFamily="34" charset="0"/>
                        </a:rPr>
                        <a:t>Fonction Principale FP :</a:t>
                      </a:r>
                    </a:p>
                  </a:txBody>
                  <a:tcPr marT="45649" marB="4564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fr-FR" altLang="fr-FR" sz="2000" b="0" i="0" u="none" strike="noStrike" cap="none" normalizeH="0" baseline="0" dirty="0">
                          <a:ln>
                            <a:noFill/>
                          </a:ln>
                          <a:solidFill>
                            <a:schemeClr val="bg1">
                              <a:lumMod val="10000"/>
                            </a:schemeClr>
                          </a:solidFill>
                          <a:effectLst/>
                          <a:latin typeface="Arial" panose="020B0604020202020204" pitchFamily="34" charset="0"/>
                        </a:rPr>
                        <a:t>Réaliser une liaison encastrement entre les pièces 1 et 2.</a:t>
                      </a:r>
                    </a:p>
                  </a:txBody>
                  <a:tcPr marT="45649" marB="4564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087">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fr-FR" altLang="fr-FR" sz="2000" b="0" i="0" u="none" strike="noStrike" cap="none" normalizeH="0" baseline="0" dirty="0">
                          <a:ln>
                            <a:noFill/>
                          </a:ln>
                          <a:solidFill>
                            <a:schemeClr val="bg1">
                              <a:lumMod val="10000"/>
                            </a:schemeClr>
                          </a:solidFill>
                          <a:effectLst/>
                          <a:latin typeface="Arial" panose="020B0604020202020204" pitchFamily="34" charset="0"/>
                        </a:rPr>
                        <a:t>Fonction Contrainte FC :</a:t>
                      </a:r>
                    </a:p>
                  </a:txBody>
                  <a:tcPr marT="45649" marB="4564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endParaRPr kumimoji="0" lang="fr-FR" altLang="fr-FR" sz="2000" b="0" i="0" u="none" strike="noStrike" cap="none" normalizeH="0" baseline="0" dirty="0">
                        <a:ln>
                          <a:noFill/>
                        </a:ln>
                        <a:solidFill>
                          <a:schemeClr val="bg1">
                            <a:lumMod val="10000"/>
                          </a:schemeClr>
                        </a:solidFill>
                        <a:effectLst/>
                        <a:latin typeface="Arial" panose="020B0604020202020204" pitchFamily="34" charset="0"/>
                      </a:endParaRPr>
                    </a:p>
                  </a:txBody>
                  <a:tcPr marT="45649" marB="4564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ZoneTexte 16">
            <a:extLst>
              <a:ext uri="{FF2B5EF4-FFF2-40B4-BE49-F238E27FC236}">
                <a16:creationId xmlns:a16="http://schemas.microsoft.com/office/drawing/2014/main" id="{3F7FE466-EBAA-4C7A-A4CC-A0092B969A30}"/>
              </a:ext>
            </a:extLst>
          </p:cNvPr>
          <p:cNvSpPr txBox="1"/>
          <p:nvPr/>
        </p:nvSpPr>
        <p:spPr>
          <a:xfrm>
            <a:off x="5181600" y="4548445"/>
            <a:ext cx="3962400" cy="376238"/>
          </a:xfrm>
          <a:prstGeom prst="rect">
            <a:avLst/>
          </a:prstGeom>
          <a:noFill/>
          <a:ln>
            <a:noFill/>
          </a:ln>
        </p:spPr>
        <p:txBody>
          <a:bodyPr lIns="90004" tIns="44997" rIns="90004" bIns="44997" compatLnSpc="0"/>
          <a:lstStyle/>
          <a:p>
            <a:pPr eaLnBrk="1" fontAlgn="auto">
              <a:spcBef>
                <a:spcPts val="500"/>
              </a:spcBef>
              <a:spcAft>
                <a:spcPts val="0"/>
              </a:spcAft>
              <a:defRPr sz="1800" b="0" i="0" u="none" strike="noStrike" kern="0" cap="none" spc="0" baseline="0">
                <a:solidFill>
                  <a:srgbClr val="000000"/>
                </a:solidFill>
                <a:uFillTx/>
              </a:defRPr>
            </a:pPr>
            <a:r>
              <a:rPr lang="fr-FR" sz="2000" kern="0" dirty="0">
                <a:solidFill>
                  <a:schemeClr val="bg1">
                    <a:lumMod val="10000"/>
                  </a:schemeClr>
                </a:solidFill>
                <a:latin typeface="Arial" pitchFamily="34"/>
                <a:ea typeface="SimSun" pitchFamily="2"/>
                <a:cs typeface="Tahoma" pitchFamily="2"/>
              </a:rPr>
              <a:t>Résister au milieu environnant</a:t>
            </a:r>
          </a:p>
        </p:txBody>
      </p:sp>
    </p:spTree>
    <p:extLst>
      <p:ext uri="{BB962C8B-B14F-4D97-AF65-F5344CB8AC3E}">
        <p14:creationId xmlns:p14="http://schemas.microsoft.com/office/powerpoint/2010/main" val="391159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Rectangle 2">
            <a:extLst>
              <a:ext uri="{FF2B5EF4-FFF2-40B4-BE49-F238E27FC236}">
                <a16:creationId xmlns:a16="http://schemas.microsoft.com/office/drawing/2014/main" id="{F26ED606-2B7E-4765-85E0-E3332C6B3C02}"/>
              </a:ext>
            </a:extLst>
          </p:cNvPr>
          <p:cNvSpPr txBox="1">
            <a:spLocks noChangeArrowheads="1"/>
          </p:cNvSpPr>
          <p:nvPr/>
        </p:nvSpPr>
        <p:spPr>
          <a:xfrm>
            <a:off x="-1568053" y="1183371"/>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None/>
              <a:defRPr/>
            </a:pPr>
            <a:r>
              <a:rPr lang="fr-FR" altLang="fr-FR" i="0" dirty="0">
                <a:solidFill>
                  <a:schemeClr val="bg1">
                    <a:lumMod val="10000"/>
                  </a:schemeClr>
                </a:solidFill>
                <a:latin typeface="Abadi" panose="020B0604020104020204" pitchFamily="34" charset="0"/>
                <a:cs typeface="Arial Unicode MS" panose="020B0604020202020204" pitchFamily="34" charset="-128"/>
              </a:rPr>
              <a:t>Analyse fonctionnelle</a:t>
            </a:r>
            <a:endParaRPr altLang="fr-FR" i="0" kern="0" dirty="0">
              <a:solidFill>
                <a:schemeClr val="bg1">
                  <a:lumMod val="10000"/>
                </a:schemeClr>
              </a:solidFill>
              <a:latin typeface="Abadi" panose="020B0604020104020204" pitchFamily="34" charset="0"/>
            </a:endParaRPr>
          </a:p>
        </p:txBody>
      </p:sp>
      <p:sp>
        <p:nvSpPr>
          <p:cNvPr id="5" name="ZoneTexte 5">
            <a:extLst>
              <a:ext uri="{FF2B5EF4-FFF2-40B4-BE49-F238E27FC236}">
                <a16:creationId xmlns:a16="http://schemas.microsoft.com/office/drawing/2014/main" id="{93FCF552-5B3B-418F-9F42-17DC8A489CE3}"/>
              </a:ext>
            </a:extLst>
          </p:cNvPr>
          <p:cNvSpPr txBox="1">
            <a:spLocks noChangeArrowheads="1"/>
          </p:cNvSpPr>
          <p:nvPr/>
        </p:nvSpPr>
        <p:spPr bwMode="auto">
          <a:xfrm>
            <a:off x="-161925" y="5971252"/>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pic>
        <p:nvPicPr>
          <p:cNvPr id="6" name="Image 2">
            <a:extLst>
              <a:ext uri="{FF2B5EF4-FFF2-40B4-BE49-F238E27FC236}">
                <a16:creationId xmlns:a16="http://schemas.microsoft.com/office/drawing/2014/main" id="{5FC4B0C6-8D64-4F8F-BFD3-0122E1678F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12" y="2069177"/>
            <a:ext cx="9018587"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CF91C91-6B7A-4CB6-8C6D-437C3775FB9C}"/>
              </a:ext>
            </a:extLst>
          </p:cNvPr>
          <p:cNvSpPr txBox="1"/>
          <p:nvPr/>
        </p:nvSpPr>
        <p:spPr>
          <a:xfrm>
            <a:off x="3425825" y="2053302"/>
            <a:ext cx="2339975" cy="660400"/>
          </a:xfrm>
          <a:prstGeom prst="rect">
            <a:avLst/>
          </a:prstGeom>
          <a:noFill/>
          <a:ln>
            <a:noFill/>
          </a:ln>
        </p:spPr>
        <p:txBody>
          <a:bodyPr lIns="90004" tIns="44997" rIns="90004" bIns="44997" anchorCtr="1" compatLnSpc="0"/>
          <a:lstStyle/>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Mettre en position ( MI.P)</a:t>
            </a:r>
          </a:p>
        </p:txBody>
      </p:sp>
      <p:sp>
        <p:nvSpPr>
          <p:cNvPr id="8" name="ZoneTexte 7">
            <a:extLst>
              <a:ext uri="{FF2B5EF4-FFF2-40B4-BE49-F238E27FC236}">
                <a16:creationId xmlns:a16="http://schemas.microsoft.com/office/drawing/2014/main" id="{4CC350F3-E5A4-469D-A75E-E64EE6427657}"/>
              </a:ext>
            </a:extLst>
          </p:cNvPr>
          <p:cNvSpPr txBox="1"/>
          <p:nvPr/>
        </p:nvSpPr>
        <p:spPr>
          <a:xfrm>
            <a:off x="6858000" y="2056477"/>
            <a:ext cx="2339975" cy="660400"/>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Surfaces de contac</a:t>
            </a:r>
            <a:r>
              <a:rPr lang="fr-FR" kern="0" dirty="0">
                <a:solidFill>
                  <a:srgbClr val="FFFFFF"/>
                </a:solidFill>
                <a:latin typeface="Arial" pitchFamily="18"/>
                <a:ea typeface="SimSun" pitchFamily="2"/>
                <a:cs typeface="Tahoma" pitchFamily="2"/>
              </a:rPr>
              <a:t>t</a:t>
            </a:r>
          </a:p>
        </p:txBody>
      </p:sp>
      <p:sp>
        <p:nvSpPr>
          <p:cNvPr id="11" name="ZoneTexte 10">
            <a:extLst>
              <a:ext uri="{FF2B5EF4-FFF2-40B4-BE49-F238E27FC236}">
                <a16:creationId xmlns:a16="http://schemas.microsoft.com/office/drawing/2014/main" id="{6AB84860-7F83-4438-96AE-10A1C5225507}"/>
              </a:ext>
            </a:extLst>
          </p:cNvPr>
          <p:cNvSpPr txBox="1"/>
          <p:nvPr/>
        </p:nvSpPr>
        <p:spPr>
          <a:xfrm>
            <a:off x="3425825" y="2886739"/>
            <a:ext cx="2339975" cy="660400"/>
          </a:xfrm>
          <a:prstGeom prst="rect">
            <a:avLst/>
          </a:prstGeom>
          <a:noFill/>
          <a:ln>
            <a:noFill/>
          </a:ln>
        </p:spPr>
        <p:txBody>
          <a:bodyPr lIns="90004" tIns="44997" rIns="90004" bIns="44997" anchorCtr="1" compatLnSpc="0"/>
          <a:lstStyle/>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Maintenir en</a:t>
            </a:r>
          </a:p>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 position ( MA.P)</a:t>
            </a:r>
          </a:p>
        </p:txBody>
      </p:sp>
      <p:sp>
        <p:nvSpPr>
          <p:cNvPr id="12" name="ZoneTexte 11">
            <a:extLst>
              <a:ext uri="{FF2B5EF4-FFF2-40B4-BE49-F238E27FC236}">
                <a16:creationId xmlns:a16="http://schemas.microsoft.com/office/drawing/2014/main" id="{BDE09DF4-45E6-4956-9B63-00FB050583FF}"/>
              </a:ext>
            </a:extLst>
          </p:cNvPr>
          <p:cNvSpPr txBox="1"/>
          <p:nvPr/>
        </p:nvSpPr>
        <p:spPr>
          <a:xfrm>
            <a:off x="6750050" y="2891502"/>
            <a:ext cx="2339975" cy="660400"/>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Eléments</a:t>
            </a:r>
          </a:p>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        d'assemblage</a:t>
            </a:r>
          </a:p>
        </p:txBody>
      </p:sp>
      <p:sp>
        <p:nvSpPr>
          <p:cNvPr id="13" name="ZoneTexte 12">
            <a:extLst>
              <a:ext uri="{FF2B5EF4-FFF2-40B4-BE49-F238E27FC236}">
                <a16:creationId xmlns:a16="http://schemas.microsoft.com/office/drawing/2014/main" id="{B70A8437-8A6C-409F-9B51-BE321B909724}"/>
              </a:ext>
            </a:extLst>
          </p:cNvPr>
          <p:cNvSpPr txBox="1"/>
          <p:nvPr/>
        </p:nvSpPr>
        <p:spPr>
          <a:xfrm>
            <a:off x="6696075" y="4572664"/>
            <a:ext cx="2339975" cy="660400"/>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Eléments frein</a:t>
            </a:r>
          </a:p>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000000"/>
                </a:solidFill>
                <a:latin typeface="Arial" pitchFamily="18"/>
                <a:ea typeface="SimSun" pitchFamily="2"/>
                <a:cs typeface="Tahoma" pitchFamily="2"/>
              </a:rPr>
              <a:t>        </a:t>
            </a:r>
            <a:r>
              <a:rPr lang="fr-FR" sz="2000" kern="0" dirty="0">
                <a:solidFill>
                  <a:srgbClr val="FFFFFF"/>
                </a:solidFill>
                <a:latin typeface="Arial" pitchFamily="18"/>
                <a:ea typeface="SimSun" pitchFamily="2"/>
                <a:cs typeface="Tahoma" pitchFamily="2"/>
              </a:rPr>
              <a:t>d'assemblage</a:t>
            </a:r>
          </a:p>
        </p:txBody>
      </p:sp>
      <p:sp>
        <p:nvSpPr>
          <p:cNvPr id="14" name="ZoneTexte 13">
            <a:extLst>
              <a:ext uri="{FF2B5EF4-FFF2-40B4-BE49-F238E27FC236}">
                <a16:creationId xmlns:a16="http://schemas.microsoft.com/office/drawing/2014/main" id="{3B333F5C-C1C3-42B9-B752-E7709F6230C6}"/>
              </a:ext>
            </a:extLst>
          </p:cNvPr>
          <p:cNvSpPr txBox="1"/>
          <p:nvPr/>
        </p:nvSpPr>
        <p:spPr>
          <a:xfrm>
            <a:off x="6750050" y="3737639"/>
            <a:ext cx="2339975" cy="660400"/>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Dimensions  </a:t>
            </a:r>
          </a:p>
          <a:p>
            <a:pP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          des pièces</a:t>
            </a:r>
          </a:p>
        </p:txBody>
      </p:sp>
      <p:sp>
        <p:nvSpPr>
          <p:cNvPr id="15" name="ZoneTexte 14">
            <a:extLst>
              <a:ext uri="{FF2B5EF4-FFF2-40B4-BE49-F238E27FC236}">
                <a16:creationId xmlns:a16="http://schemas.microsoft.com/office/drawing/2014/main" id="{7E1E9168-982B-4296-8AD3-91EAB16D3FE5}"/>
              </a:ext>
            </a:extLst>
          </p:cNvPr>
          <p:cNvSpPr txBox="1"/>
          <p:nvPr/>
        </p:nvSpPr>
        <p:spPr>
          <a:xfrm>
            <a:off x="3549650" y="4631402"/>
            <a:ext cx="2339975" cy="539750"/>
          </a:xfrm>
          <a:prstGeom prst="rect">
            <a:avLst/>
          </a:prstGeom>
          <a:noFill/>
          <a:ln>
            <a:noFill/>
          </a:ln>
        </p:spPr>
        <p:txBody>
          <a:bodyPr lIns="90004" tIns="44997" rIns="90004" bIns="44997" anchorCtr="1" compatLnSpc="0"/>
          <a:lstStyle/>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Assurer la fiabilité</a:t>
            </a:r>
          </a:p>
        </p:txBody>
      </p:sp>
      <p:sp>
        <p:nvSpPr>
          <p:cNvPr id="16" name="ZoneTexte 15">
            <a:extLst>
              <a:ext uri="{FF2B5EF4-FFF2-40B4-BE49-F238E27FC236}">
                <a16:creationId xmlns:a16="http://schemas.microsoft.com/office/drawing/2014/main" id="{A5635D06-4C9B-4B0B-8327-0F72FD9F85B3}"/>
              </a:ext>
            </a:extLst>
          </p:cNvPr>
          <p:cNvSpPr txBox="1"/>
          <p:nvPr/>
        </p:nvSpPr>
        <p:spPr>
          <a:xfrm>
            <a:off x="3425825" y="3732877"/>
            <a:ext cx="2339975" cy="660400"/>
          </a:xfrm>
          <a:prstGeom prst="rect">
            <a:avLst/>
          </a:prstGeom>
          <a:noFill/>
          <a:ln>
            <a:noFill/>
          </a:ln>
        </p:spPr>
        <p:txBody>
          <a:bodyPr lIns="90004" tIns="44997" rIns="90004" bIns="44997" anchorCtr="1" compatLnSpc="0"/>
          <a:lstStyle/>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Transmettre</a:t>
            </a:r>
          </a:p>
          <a:p>
            <a:pPr algn="ctr" eaLnBrk="1" fontAlgn="auto">
              <a:spcBef>
                <a:spcPts val="0"/>
              </a:spcBef>
              <a:spcAft>
                <a:spcPts val="0"/>
              </a:spcAft>
              <a:defRPr sz="1800" b="0" i="0" u="none" strike="noStrike" kern="0" cap="none" spc="0" baseline="0">
                <a:solidFill>
                  <a:srgbClr val="000000"/>
                </a:solidFill>
                <a:uFillTx/>
              </a:defRPr>
            </a:pPr>
            <a:r>
              <a:rPr lang="fr-FR" sz="2000" kern="0" dirty="0">
                <a:solidFill>
                  <a:srgbClr val="FFFFFF"/>
                </a:solidFill>
                <a:latin typeface="Arial" pitchFamily="18"/>
                <a:ea typeface="SimSun" pitchFamily="2"/>
                <a:cs typeface="Tahoma" pitchFamily="2"/>
              </a:rPr>
              <a:t> la puissance</a:t>
            </a:r>
          </a:p>
        </p:txBody>
      </p:sp>
      <p:sp>
        <p:nvSpPr>
          <p:cNvPr id="18" name="Forme libre 12">
            <a:extLst>
              <a:ext uri="{FF2B5EF4-FFF2-40B4-BE49-F238E27FC236}">
                <a16:creationId xmlns:a16="http://schemas.microsoft.com/office/drawing/2014/main" id="{7E94344E-F75F-4F33-B962-F1EE87799F8E}"/>
              </a:ext>
            </a:extLst>
          </p:cNvPr>
          <p:cNvSpPr/>
          <p:nvPr/>
        </p:nvSpPr>
        <p:spPr>
          <a:xfrm>
            <a:off x="161925" y="1683987"/>
            <a:ext cx="7772400" cy="4603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lIns="90004" tIns="46798" rIns="90004" bIns="46798" compatLnSpc="0">
            <a:spAutoFit/>
          </a:bodyPr>
          <a:lstStyle/>
          <a:p>
            <a:pPr eaLnBrk="1" fontAlgn="auto">
              <a:spcBef>
                <a:spcPts val="1500"/>
              </a:spcBef>
              <a:spcAft>
                <a:spcPts val="0"/>
              </a:spcAft>
              <a:defRPr sz="1800" b="0" i="0" u="none" strike="noStrike" kern="0" cap="none" spc="0" baseline="0">
                <a:solidFill>
                  <a:srgbClr val="000000"/>
                </a:solidFill>
                <a:uFillTx/>
              </a:defRPr>
            </a:pPr>
            <a:r>
              <a:rPr lang="fr-FR" kern="0" dirty="0">
                <a:solidFill>
                  <a:srgbClr val="FCAB40"/>
                </a:solidFill>
                <a:latin typeface="Comic Sans MS" pitchFamily="66"/>
                <a:ea typeface="SimSun" pitchFamily="2"/>
                <a:cs typeface="Tahoma" pitchFamily="2"/>
              </a:rPr>
              <a:t>2. Décomposition de la fonction Principale</a:t>
            </a:r>
          </a:p>
        </p:txBody>
      </p:sp>
      <p:pic>
        <p:nvPicPr>
          <p:cNvPr id="19" name="Image 18">
            <a:extLst>
              <a:ext uri="{FF2B5EF4-FFF2-40B4-BE49-F238E27FC236}">
                <a16:creationId xmlns:a16="http://schemas.microsoft.com/office/drawing/2014/main" id="{30FA0D1A-BEAB-4062-851A-AA40A3802D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6738" y="2891502"/>
            <a:ext cx="2921001"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4">
            <a:extLst>
              <a:ext uri="{FF2B5EF4-FFF2-40B4-BE49-F238E27FC236}">
                <a16:creationId xmlns:a16="http://schemas.microsoft.com/office/drawing/2014/main" id="{B54DD8A6-6EE1-449D-85AE-FB20C21BD4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5825" y="2848639"/>
            <a:ext cx="3240088"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age 15">
            <a:extLst>
              <a:ext uri="{FF2B5EF4-FFF2-40B4-BE49-F238E27FC236}">
                <a16:creationId xmlns:a16="http://schemas.microsoft.com/office/drawing/2014/main" id="{4E63BE78-AD70-4659-BD55-00FA183D9E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2831177"/>
            <a:ext cx="39973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16">
            <a:extLst>
              <a:ext uri="{FF2B5EF4-FFF2-40B4-BE49-F238E27FC236}">
                <a16:creationId xmlns:a16="http://schemas.microsoft.com/office/drawing/2014/main" id="{11C39DEC-950C-4BE7-8670-BD02DF13094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33513" y="2818477"/>
            <a:ext cx="3779838"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itre 17">
            <a:extLst>
              <a:ext uri="{FF2B5EF4-FFF2-40B4-BE49-F238E27FC236}">
                <a16:creationId xmlns:a16="http://schemas.microsoft.com/office/drawing/2014/main" id="{40990B54-D1DD-4F37-A0CA-AD07FB736F27}"/>
              </a:ext>
            </a:extLst>
          </p:cNvPr>
          <p:cNvSpPr txBox="1">
            <a:spLocks/>
          </p:cNvSpPr>
          <p:nvPr/>
        </p:nvSpPr>
        <p:spPr bwMode="auto">
          <a:xfrm>
            <a:off x="-36512" y="-904"/>
            <a:ext cx="9392351" cy="151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4" tIns="46798" rIns="90004" bIns="4679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 typeface="StarSymbol"/>
              <a:buNone/>
            </a:pPr>
            <a:r>
              <a:rPr lang="fr-FR" altLang="fr-FR" sz="2200" dirty="0">
                <a:solidFill>
                  <a:srgbClr val="FF0000"/>
                </a:solidFill>
                <a:latin typeface="Comic Sans MS" panose="030F0702030302020204" pitchFamily="66" charset="0"/>
                <a:cs typeface="Arial" panose="020B0604020202020204" pitchFamily="34" charset="0"/>
              </a:rPr>
              <a:t>Les critères de choix de ces assemblages étant : Le démontage prévu, les outils, l’absence de démontage, l’encombrement, </a:t>
            </a:r>
          </a:p>
          <a:p>
            <a:pPr eaLnBrk="1">
              <a:spcBef>
                <a:spcPct val="0"/>
              </a:spcBef>
              <a:buFont typeface="StarSymbol"/>
              <a:buNone/>
            </a:pPr>
            <a:r>
              <a:rPr lang="fr-FR" altLang="fr-FR" sz="2200" dirty="0">
                <a:solidFill>
                  <a:srgbClr val="FF0000"/>
                </a:solidFill>
                <a:latin typeface="Comic Sans MS" panose="030F0702030302020204" pitchFamily="66" charset="0"/>
                <a:cs typeface="Arial" panose="020B0604020202020204" pitchFamily="34" charset="0"/>
              </a:rPr>
              <a:t>les matériaux, les coûts, la précision, </a:t>
            </a:r>
          </a:p>
          <a:p>
            <a:pPr eaLnBrk="1">
              <a:spcBef>
                <a:spcPct val="0"/>
              </a:spcBef>
              <a:buFont typeface="StarSymbol"/>
              <a:buNone/>
            </a:pPr>
            <a:r>
              <a:rPr lang="fr-FR" altLang="fr-FR" sz="2200" dirty="0">
                <a:solidFill>
                  <a:srgbClr val="FF0000"/>
                </a:solidFill>
                <a:latin typeface="Comic Sans MS" panose="030F0702030302020204" pitchFamily="66" charset="0"/>
                <a:cs typeface="Arial" panose="020B0604020202020204" pitchFamily="34" charset="0"/>
              </a:rPr>
              <a:t>la puissance transmise</a:t>
            </a:r>
            <a:r>
              <a:rPr lang="fr-FR" altLang="fr-FR" sz="1800" dirty="0">
                <a:solidFill>
                  <a:srgbClr val="FF0000"/>
                </a:solidFill>
                <a:latin typeface="Comic Sans MS" panose="030F0702030302020204" pitchFamily="66" charset="0"/>
                <a:cs typeface="Arial" panose="020B0604020202020204" pitchFamily="34" charset="0"/>
              </a:rPr>
              <a:t>.</a:t>
            </a:r>
            <a:r>
              <a:rPr lang="fr-FR" altLang="fr-FR" sz="1800" dirty="0">
                <a:solidFill>
                  <a:srgbClr val="FF0000"/>
                </a:solidFill>
                <a:latin typeface="Comic Sans MS" panose="030F0702030302020204" pitchFamily="66" charset="0"/>
                <a:ea typeface="Arial Unicode MS" panose="020B0604020202020204" pitchFamily="34" charset="-128"/>
                <a:cs typeface="Arial Unicode MS" panose="020B0604020202020204" pitchFamily="34" charset="-128"/>
              </a:rPr>
              <a:t>	</a:t>
            </a:r>
            <a:r>
              <a:rPr lang="fr-FR" altLang="fr-FR" sz="2600" dirty="0">
                <a:latin typeface="Comic Sans MS" panose="030F0702030302020204" pitchFamily="66" charset="0"/>
                <a:ea typeface="Arial Unicode MS" panose="020B0604020202020204" pitchFamily="34" charset="-128"/>
                <a:cs typeface="Arial Unicode MS" panose="020B0604020202020204" pitchFamily="34" charset="-128"/>
              </a:rPr>
              <a:t>	</a:t>
            </a:r>
          </a:p>
        </p:txBody>
      </p:sp>
      <p:sp>
        <p:nvSpPr>
          <p:cNvPr id="24" name="Text Box 138">
            <a:extLst>
              <a:ext uri="{FF2B5EF4-FFF2-40B4-BE49-F238E27FC236}">
                <a16:creationId xmlns:a16="http://schemas.microsoft.com/office/drawing/2014/main" id="{31203D63-C6C3-4E03-9B4F-51EF27BE7FE5}"/>
              </a:ext>
            </a:extLst>
          </p:cNvPr>
          <p:cNvSpPr txBox="1">
            <a:spLocks noChangeArrowheads="1"/>
          </p:cNvSpPr>
          <p:nvPr/>
        </p:nvSpPr>
        <p:spPr bwMode="auto">
          <a:xfrm>
            <a:off x="4672806" y="1164321"/>
            <a:ext cx="47593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defRPr/>
            </a:pPr>
            <a:r>
              <a:rPr lang="fr-FR" altLang="fr-FR" i="1" dirty="0">
                <a:solidFill>
                  <a:schemeClr val="bg1">
                    <a:lumMod val="10000"/>
                  </a:schemeClr>
                </a:solidFill>
              </a:rPr>
              <a:t>L’objectif final de la décomposition consiste à déterminer les solutions constructives (association de composants technologiques) afin de réaliser ces fonctions techniques.</a:t>
            </a:r>
          </a:p>
        </p:txBody>
      </p:sp>
      <p:sp>
        <p:nvSpPr>
          <p:cNvPr id="25" name="ZoneTexte 20">
            <a:extLst>
              <a:ext uri="{FF2B5EF4-FFF2-40B4-BE49-F238E27FC236}">
                <a16:creationId xmlns:a16="http://schemas.microsoft.com/office/drawing/2014/main" id="{2922B43B-34B9-4328-849E-4B11A6B30D42}"/>
              </a:ext>
            </a:extLst>
          </p:cNvPr>
          <p:cNvSpPr txBox="1">
            <a:spLocks noChangeArrowheads="1"/>
          </p:cNvSpPr>
          <p:nvPr/>
        </p:nvSpPr>
        <p:spPr bwMode="auto">
          <a:xfrm>
            <a:off x="125413" y="7115175"/>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5/35</a:t>
            </a:r>
          </a:p>
        </p:txBody>
      </p:sp>
    </p:spTree>
    <p:extLst>
      <p:ext uri="{BB962C8B-B14F-4D97-AF65-F5344CB8AC3E}">
        <p14:creationId xmlns:p14="http://schemas.microsoft.com/office/powerpoint/2010/main" val="412824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3" grpId="0"/>
      <p:bldP spid="14" grpId="0"/>
      <p:bldP spid="15" grpId="0"/>
      <p:bldP spid="16"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Principales fonctions de l’encastrement</a:t>
            </a:r>
          </a:p>
        </p:txBody>
      </p:sp>
      <p:sp>
        <p:nvSpPr>
          <p:cNvPr id="4" name="Espace réservé du texte 1">
            <a:extLst>
              <a:ext uri="{FF2B5EF4-FFF2-40B4-BE49-F238E27FC236}">
                <a16:creationId xmlns:a16="http://schemas.microsoft.com/office/drawing/2014/main" id="{EAF96A9D-8131-40CD-9550-95AFB1EF86A0}"/>
              </a:ext>
            </a:extLst>
          </p:cNvPr>
          <p:cNvSpPr txBox="1">
            <a:spLocks/>
          </p:cNvSpPr>
          <p:nvPr/>
        </p:nvSpPr>
        <p:spPr bwMode="auto">
          <a:xfrm>
            <a:off x="2830796" y="1541964"/>
            <a:ext cx="6313204"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Lors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la conception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d’une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liaison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encastrement</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il</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y a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plusieurs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paramètres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fondamentaux</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à prendre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compte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Torseur</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d’effort</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transmissible: direction et nature des efforts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prépondérants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p>
          <a:p>
            <a:pPr>
              <a:buFontTx/>
              <a:buChar char="-"/>
              <a:defRPr/>
            </a:pP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Liaison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démontable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ou</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non</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Nécessité</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réaliser</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une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liaison precise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ou</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non</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Nécessité</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la mise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place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d’une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étanchéité</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ou</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non.</a:t>
            </a: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spTree>
    <p:extLst>
      <p:ext uri="{BB962C8B-B14F-4D97-AF65-F5344CB8AC3E}">
        <p14:creationId xmlns:p14="http://schemas.microsoft.com/office/powerpoint/2010/main" val="62164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Principales fonctions de l’encastrement</a:t>
            </a:r>
          </a:p>
        </p:txBody>
      </p:sp>
      <p:sp>
        <p:nvSpPr>
          <p:cNvPr id="4" name="Espace réservé du texte 1">
            <a:extLst>
              <a:ext uri="{FF2B5EF4-FFF2-40B4-BE49-F238E27FC236}">
                <a16:creationId xmlns:a16="http://schemas.microsoft.com/office/drawing/2014/main" id="{EAF96A9D-8131-40CD-9550-95AFB1EF86A0}"/>
              </a:ext>
            </a:extLst>
          </p:cNvPr>
          <p:cNvSpPr txBox="1">
            <a:spLocks/>
          </p:cNvSpPr>
          <p:nvPr/>
        </p:nvSpPr>
        <p:spPr bwMode="auto">
          <a:xfrm>
            <a:off x="2830796" y="1541964"/>
            <a:ext cx="6313204"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D’autres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paramètres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très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importants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lors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la realization de la liaison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encastrement</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sont</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souvent</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moindre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importance,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mais</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à ne pas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négliger</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Présence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vibrations</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Raideur</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l’assemblage</a:t>
            </a:r>
            <a:endPar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a:buFontTx/>
              <a:buChar char="-"/>
              <a:defRPr/>
            </a:pP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Nature des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matériaux</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à assembler</a:t>
            </a: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Fréquence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et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facilité</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 de montage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démontage</a:t>
            </a:r>
            <a:endPar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a:buFontTx/>
              <a:buChar char="-"/>
              <a:defRPr/>
            </a:pP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Type </a:t>
            </a: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d’environnement</a:t>
            </a:r>
            <a:endPar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a:buFontTx/>
              <a:buChar char="-"/>
              <a:defRPr/>
            </a:pPr>
            <a:r>
              <a:rPr lang="en-US" altLang="fr-FR" sz="1800" b="1"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Esthétique</a:t>
            </a:r>
            <a:r>
              <a:rPr lang="en-US" altLang="fr-FR" sz="1800" b="1" i="1"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spTree>
    <p:extLst>
      <p:ext uri="{BB962C8B-B14F-4D97-AF65-F5344CB8AC3E}">
        <p14:creationId xmlns:p14="http://schemas.microsoft.com/office/powerpoint/2010/main" val="1317073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Fonction technique : Ft1</a:t>
            </a:r>
          </a:p>
        </p:txBody>
      </p:sp>
      <p:sp>
        <p:nvSpPr>
          <p:cNvPr id="4" name="Espace réservé du texte 1">
            <a:extLst>
              <a:ext uri="{FF2B5EF4-FFF2-40B4-BE49-F238E27FC236}">
                <a16:creationId xmlns:a16="http://schemas.microsoft.com/office/drawing/2014/main" id="{EAF96A9D-8131-40CD-9550-95AFB1EF86A0}"/>
              </a:ext>
            </a:extLst>
          </p:cNvPr>
          <p:cNvSpPr txBox="1">
            <a:spLocks/>
          </p:cNvSpPr>
          <p:nvPr/>
        </p:nvSpPr>
        <p:spPr bwMode="auto">
          <a:xfrm>
            <a:off x="2830796" y="1541964"/>
            <a:ext cx="6313204"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fr-FR" sz="1800" dirty="0">
                <a:solidFill>
                  <a:schemeClr val="bg1">
                    <a:lumMod val="10000"/>
                  </a:schemeClr>
                </a:solidFill>
              </a:rPr>
              <a:t>La mise en position (MIP) correspond au nombre de degrés de liberté supprimés par l'association des surfaces de contact entre les deux pièces. Autant que possible, les surfaces qui réalisent la MIP ne doivent pas bloquer deux fois le même degré de liberté. On obtient ainsi une mise en position isostatique ce qui à pour effet de diminuer les coûts de production.</a:t>
            </a: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spTree>
    <p:extLst>
      <p:ext uri="{BB962C8B-B14F-4D97-AF65-F5344CB8AC3E}">
        <p14:creationId xmlns:p14="http://schemas.microsoft.com/office/powerpoint/2010/main" val="2614144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894761" y="-121220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Rectangle 2">
            <a:extLst>
              <a:ext uri="{FF2B5EF4-FFF2-40B4-BE49-F238E27FC236}">
                <a16:creationId xmlns:a16="http://schemas.microsoft.com/office/drawing/2014/main" id="{413990B4-180C-4727-BCCF-BACE1143187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Fonction technique : Ft1</a:t>
            </a:r>
          </a:p>
        </p:txBody>
      </p:sp>
      <p:sp>
        <p:nvSpPr>
          <p:cNvPr id="5" name="Espace réservé du texte 1">
            <a:extLst>
              <a:ext uri="{FF2B5EF4-FFF2-40B4-BE49-F238E27FC236}">
                <a16:creationId xmlns:a16="http://schemas.microsoft.com/office/drawing/2014/main" id="{8853BC6D-1B21-4DE6-BD14-35FD18A986F9}"/>
              </a:ext>
            </a:extLst>
          </p:cNvPr>
          <p:cNvSpPr txBox="1">
            <a:spLocks/>
          </p:cNvSpPr>
          <p:nvPr/>
        </p:nvSpPr>
        <p:spPr bwMode="auto">
          <a:xfrm>
            <a:off x="1579614" y="1148716"/>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i="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 </a:t>
            </a:r>
            <a:r>
              <a:rPr lang="en-US" altLang="fr-FR" sz="2400" b="1" i="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Appui</a:t>
            </a:r>
            <a:r>
              <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plan </a:t>
            </a:r>
            <a:r>
              <a:rPr lang="en-US" altLang="fr-FR" sz="2400" b="1" i="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prépondérant</a:t>
            </a:r>
            <a:endPar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 Plan et droite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parallèle</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b) Plan et droite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perpendiculaire</a:t>
            </a: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pic>
        <p:nvPicPr>
          <p:cNvPr id="6" name="Image 3">
            <a:extLst>
              <a:ext uri="{FF2B5EF4-FFF2-40B4-BE49-F238E27FC236}">
                <a16:creationId xmlns:a16="http://schemas.microsoft.com/office/drawing/2014/main" id="{EEB7EA54-609D-4C98-87F3-BD2FDDA424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0367" y="2592546"/>
            <a:ext cx="3779837"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4">
            <a:extLst>
              <a:ext uri="{FF2B5EF4-FFF2-40B4-BE49-F238E27FC236}">
                <a16:creationId xmlns:a16="http://schemas.microsoft.com/office/drawing/2014/main" id="{C882587D-9FFB-4097-B674-C4F3635CEF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6842" y="2573496"/>
            <a:ext cx="33528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rme libre 6">
            <a:extLst>
              <a:ext uri="{FF2B5EF4-FFF2-40B4-BE49-F238E27FC236}">
                <a16:creationId xmlns:a16="http://schemas.microsoft.com/office/drawing/2014/main" id="{7F9B05C6-1197-4240-8A5C-DD27F69FC768}"/>
              </a:ext>
            </a:extLst>
          </p:cNvPr>
          <p:cNvSpPr/>
          <p:nvPr/>
        </p:nvSpPr>
        <p:spPr>
          <a:xfrm>
            <a:off x="7000592" y="2643346"/>
            <a:ext cx="0" cy="2519363"/>
          </a:xfrm>
          <a:custGeom>
            <a:avLst/>
            <a:gdLst>
              <a:gd name="f0" fmla="val 10800000"/>
              <a:gd name="f1" fmla="val 5400000"/>
              <a:gd name="f2" fmla="val 180"/>
              <a:gd name="f3" fmla="val w"/>
              <a:gd name="f4" fmla="val h"/>
              <a:gd name="f5" fmla="val 0"/>
              <a:gd name="f6" fmla="val 2519640"/>
              <a:gd name="f7" fmla="+- 0 0 -360"/>
              <a:gd name="f8" fmla="+- 0 0 -270"/>
              <a:gd name="f9" fmla="+- 0 0 -180"/>
              <a:gd name="f10" fmla="+- 0 0 -90"/>
              <a:gd name="f11" fmla="*/ f3 1 0"/>
              <a:gd name="f12" fmla="*/ f4 1 2519640"/>
              <a:gd name="f13" fmla="val f5"/>
              <a:gd name="f14" fmla="val f6"/>
              <a:gd name="f15" fmla="*/ f7 f0 1"/>
              <a:gd name="f16" fmla="*/ f8 f0 1"/>
              <a:gd name="f17" fmla="*/ f9 f0 1"/>
              <a:gd name="f18" fmla="*/ f10 f0 1"/>
              <a:gd name="f19" fmla="+- f14 0 f13"/>
              <a:gd name="f20" fmla="+- f13 0 f13"/>
              <a:gd name="f21" fmla="*/ f15 1 f2"/>
              <a:gd name="f22" fmla="*/ f16 1 f2"/>
              <a:gd name="f23" fmla="*/ f17 1 f2"/>
              <a:gd name="f24" fmla="*/ f18 1 f2"/>
              <a:gd name="f25" fmla="*/ f20 1 0"/>
              <a:gd name="f26" fmla="*/ f19 1 2519640"/>
              <a:gd name="f27" fmla="+- f21 0 f1"/>
              <a:gd name="f28" fmla="+- f22 0 f1"/>
              <a:gd name="f29" fmla="+- f23 0 f1"/>
              <a:gd name="f30" fmla="+- f24 0 f1"/>
              <a:gd name="f31" fmla="*/ 1 1 f25"/>
              <a:gd name="f32" fmla="*/ 0 1 f26"/>
              <a:gd name="f33" fmla="*/ 0 1 f25"/>
              <a:gd name="f34" fmla="*/ 1259820 1 f26"/>
              <a:gd name="f35" fmla="*/ 2519640 1 f26"/>
              <a:gd name="f36" fmla="*/ f33 f11 1"/>
              <a:gd name="f37" fmla="*/ f31 f11 1"/>
              <a:gd name="f38" fmla="*/ f35 f12 1"/>
              <a:gd name="f39" fmla="*/ f32 f12 1"/>
              <a:gd name="f40" fmla="*/ f34 f12 1"/>
            </a:gdLst>
            <a:ahLst/>
            <a:cxnLst>
              <a:cxn ang="3cd4">
                <a:pos x="hc" y="t"/>
              </a:cxn>
              <a:cxn ang="0">
                <a:pos x="r" y="vc"/>
              </a:cxn>
              <a:cxn ang="cd4">
                <a:pos x="hc" y="b"/>
              </a:cxn>
              <a:cxn ang="cd2">
                <a:pos x="l" y="vc"/>
              </a:cxn>
              <a:cxn ang="f27">
                <a:pos x="f37" y="f39"/>
              </a:cxn>
              <a:cxn ang="f28">
                <a:pos x="f36" y="f40"/>
              </a:cxn>
              <a:cxn ang="f29">
                <a:pos x="f37" y="f38"/>
              </a:cxn>
              <a:cxn ang="f30">
                <a:pos x="f37" y="f40"/>
              </a:cxn>
            </a:cxnLst>
            <a:rect l="f36" t="f39" r="f37" b="f38"/>
            <a:pathLst>
              <a:path h="2519640" fill="none">
                <a:moveTo>
                  <a:pt x="f5" y="f5"/>
                </a:moveTo>
                <a:lnTo>
                  <a:pt x="f5" y="f6"/>
                </a:lnTo>
              </a:path>
            </a:pathLst>
          </a:custGeom>
          <a:noFill/>
          <a:ln w="107999">
            <a:solidFill>
              <a:srgbClr val="FF0000"/>
            </a:solidFill>
            <a:prstDash val="solid"/>
          </a:ln>
        </p:spPr>
        <p:txBody>
          <a:bodyPr lIns="54004" tIns="54004" rIns="54004" bIns="54004" anchor="ctr" anchorCtr="1"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pic>
        <p:nvPicPr>
          <p:cNvPr id="11" name="prism">
            <a:extLst>
              <a:ext uri="{FF2B5EF4-FFF2-40B4-BE49-F238E27FC236}">
                <a16:creationId xmlns:a16="http://schemas.microsoft.com/office/drawing/2014/main" id="{375A6885-B8F8-46A5-8413-83DDA8AE768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1142" y="2573496"/>
            <a:ext cx="33528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a:extLst>
              <a:ext uri="{FF2B5EF4-FFF2-40B4-BE49-F238E27FC236}">
                <a16:creationId xmlns:a16="http://schemas.microsoft.com/office/drawing/2014/main" id="{B65F6D9A-3955-453F-BB26-4FD9C001A469}"/>
              </a:ext>
            </a:extLst>
          </p:cNvPr>
          <p:cNvSpPr txBox="1">
            <a:spLocks noChangeArrowheads="1"/>
          </p:cNvSpPr>
          <p:nvPr/>
        </p:nvSpPr>
        <p:spPr bwMode="auto">
          <a:xfrm>
            <a:off x="569963" y="6698615"/>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6/35</a:t>
            </a:r>
          </a:p>
        </p:txBody>
      </p:sp>
      <p:sp>
        <p:nvSpPr>
          <p:cNvPr id="8" name="Forme libre 5">
            <a:extLst>
              <a:ext uri="{FF2B5EF4-FFF2-40B4-BE49-F238E27FC236}">
                <a16:creationId xmlns:a16="http://schemas.microsoft.com/office/drawing/2014/main" id="{45A55473-6EBD-418A-B3BF-148CA516E01F}"/>
              </a:ext>
            </a:extLst>
          </p:cNvPr>
          <p:cNvSpPr/>
          <p:nvPr/>
        </p:nvSpPr>
        <p:spPr>
          <a:xfrm>
            <a:off x="894761" y="3949190"/>
            <a:ext cx="2159000" cy="0"/>
          </a:xfrm>
          <a:custGeom>
            <a:avLst/>
            <a:gdLst>
              <a:gd name="f0" fmla="val 10800000"/>
              <a:gd name="f1" fmla="val 5400000"/>
              <a:gd name="f2" fmla="val 180"/>
              <a:gd name="f3" fmla="val w"/>
              <a:gd name="f4" fmla="val h"/>
              <a:gd name="f5" fmla="val 0"/>
              <a:gd name="f6" fmla="val 2159640"/>
              <a:gd name="f7" fmla="+- 0 0 -360"/>
              <a:gd name="f8" fmla="+- 0 0 -270"/>
              <a:gd name="f9" fmla="+- 0 0 -180"/>
              <a:gd name="f10" fmla="+- 0 0 -90"/>
              <a:gd name="f11" fmla="*/ f3 1 2159640"/>
              <a:gd name="f12" fmla="*/ f4 1 0"/>
              <a:gd name="f13" fmla="val f5"/>
              <a:gd name="f14" fmla="val f6"/>
              <a:gd name="f15" fmla="*/ f7 f0 1"/>
              <a:gd name="f16" fmla="*/ f8 f0 1"/>
              <a:gd name="f17" fmla="*/ f9 f0 1"/>
              <a:gd name="f18" fmla="*/ f10 f0 1"/>
              <a:gd name="f19" fmla="+- f13 0 f13"/>
              <a:gd name="f20" fmla="+- f14 0 f13"/>
              <a:gd name="f21" fmla="*/ f15 1 f2"/>
              <a:gd name="f22" fmla="*/ f16 1 f2"/>
              <a:gd name="f23" fmla="*/ f17 1 f2"/>
              <a:gd name="f24" fmla="*/ f18 1 f2"/>
              <a:gd name="f25" fmla="*/ f20 1 2159640"/>
              <a:gd name="f26" fmla="*/ f19 1 0"/>
              <a:gd name="f27" fmla="+- f21 0 f1"/>
              <a:gd name="f28" fmla="+- f22 0 f1"/>
              <a:gd name="f29" fmla="+- f23 0 f1"/>
              <a:gd name="f30" fmla="+- f24 0 f1"/>
              <a:gd name="f31" fmla="*/ 1079820 1 f25"/>
              <a:gd name="f32" fmla="*/ 0 1 f26"/>
              <a:gd name="f33" fmla="*/ 0 1 f25"/>
              <a:gd name="f34" fmla="*/ 1 1 f26"/>
              <a:gd name="f35" fmla="*/ 2159640 1 f25"/>
              <a:gd name="f36" fmla="*/ f33 f11 1"/>
              <a:gd name="f37" fmla="*/ f35 f11 1"/>
              <a:gd name="f38" fmla="*/ f34 f12 1"/>
              <a:gd name="f39" fmla="*/ f32 f12 1"/>
              <a:gd name="f40" fmla="*/ f31 f11 1"/>
            </a:gdLst>
            <a:ahLst/>
            <a:cxnLst>
              <a:cxn ang="3cd4">
                <a:pos x="hc" y="t"/>
              </a:cxn>
              <a:cxn ang="0">
                <a:pos x="r" y="vc"/>
              </a:cxn>
              <a:cxn ang="cd4">
                <a:pos x="hc" y="b"/>
              </a:cxn>
              <a:cxn ang="cd2">
                <a:pos x="l" y="vc"/>
              </a:cxn>
              <a:cxn ang="f27">
                <a:pos x="f40" y="f39"/>
              </a:cxn>
              <a:cxn ang="f28">
                <a:pos x="f36" y="f38"/>
              </a:cxn>
              <a:cxn ang="f29">
                <a:pos x="f40" y="f38"/>
              </a:cxn>
              <a:cxn ang="f30">
                <a:pos x="f37" y="f38"/>
              </a:cxn>
            </a:cxnLst>
            <a:rect l="f36" t="f39" r="f37" b="f38"/>
            <a:pathLst>
              <a:path w="2159640" fill="none">
                <a:moveTo>
                  <a:pt x="f5" y="f5"/>
                </a:moveTo>
                <a:lnTo>
                  <a:pt x="f6" y="f5"/>
                </a:lnTo>
              </a:path>
            </a:pathLst>
          </a:custGeom>
          <a:noFill/>
          <a:ln w="107999">
            <a:solidFill>
              <a:srgbClr val="FF0000"/>
            </a:solidFill>
            <a:prstDash val="solid"/>
          </a:ln>
        </p:spPr>
        <p:txBody>
          <a:bodyPr lIns="54004" tIns="54004" rIns="54004" bIns="54004" anchor="ctr" anchorCtr="1"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Tree>
    <p:extLst>
      <p:ext uri="{BB962C8B-B14F-4D97-AF65-F5344CB8AC3E}">
        <p14:creationId xmlns:p14="http://schemas.microsoft.com/office/powerpoint/2010/main" val="236137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894761" y="-121220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Rectangle 2">
            <a:extLst>
              <a:ext uri="{FF2B5EF4-FFF2-40B4-BE49-F238E27FC236}">
                <a16:creationId xmlns:a16="http://schemas.microsoft.com/office/drawing/2014/main" id="{413990B4-180C-4727-BCCF-BACE1143187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Fonction technique : Ft1</a:t>
            </a:r>
          </a:p>
        </p:txBody>
      </p:sp>
      <p:sp>
        <p:nvSpPr>
          <p:cNvPr id="14" name="Espace réservé du texte 2">
            <a:extLst>
              <a:ext uri="{FF2B5EF4-FFF2-40B4-BE49-F238E27FC236}">
                <a16:creationId xmlns:a16="http://schemas.microsoft.com/office/drawing/2014/main" id="{308CA99D-4E07-48BD-8A67-53BFC6835FAC}"/>
              </a:ext>
            </a:extLst>
          </p:cNvPr>
          <p:cNvSpPr txBox="1">
            <a:spLocks/>
          </p:cNvSpPr>
          <p:nvPr/>
        </p:nvSpPr>
        <p:spPr bwMode="auto">
          <a:xfrm>
            <a:off x="1881689" y="1212204"/>
            <a:ext cx="8713787"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Cylindre</a:t>
            </a:r>
            <a:r>
              <a:rPr lang="en-US" altLang="fr-FR" sz="2400" b="1" u="sng" dirty="0">
                <a:solidFill>
                  <a:srgbClr val="FF950E"/>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prépondérant</a:t>
            </a:r>
            <a:endParaRPr lang="en-US" altLang="fr-FR" sz="2400" b="1" u="sng" dirty="0">
              <a:solidFill>
                <a:srgbClr val="FF950E"/>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b="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c) un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positionnement</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angulaire</a:t>
            </a:r>
            <a:endParaRPr lang="en-US" altLang="fr-FR" sz="1800" i="1" dirty="0">
              <a:latin typeface="Comic Sans MS" panose="030F0702030302020204" pitchFamily="66" charset="0"/>
              <a:ea typeface="HG Mincho Light J"/>
              <a:cs typeface="Arial Unicode MS" panose="020B0604020202020204" pitchFamily="34" charset="-128"/>
            </a:endParaRPr>
          </a:p>
        </p:txBody>
      </p:sp>
      <p:grpSp>
        <p:nvGrpSpPr>
          <p:cNvPr id="15" name="Groupe 4">
            <a:extLst>
              <a:ext uri="{FF2B5EF4-FFF2-40B4-BE49-F238E27FC236}">
                <a16:creationId xmlns:a16="http://schemas.microsoft.com/office/drawing/2014/main" id="{1F079846-2E01-46D4-906B-F85A583B4F3F}"/>
              </a:ext>
            </a:extLst>
          </p:cNvPr>
          <p:cNvGrpSpPr>
            <a:grpSpLocks/>
          </p:cNvGrpSpPr>
          <p:nvPr/>
        </p:nvGrpSpPr>
        <p:grpSpPr bwMode="auto">
          <a:xfrm>
            <a:off x="3979863" y="3089544"/>
            <a:ext cx="2001837" cy="1458913"/>
            <a:chOff x="207358" y="3887635"/>
            <a:chExt cx="2492644" cy="1692362"/>
          </a:xfrm>
        </p:grpSpPr>
        <p:pic>
          <p:nvPicPr>
            <p:cNvPr id="16" name="Image 4">
              <a:extLst>
                <a:ext uri="{FF2B5EF4-FFF2-40B4-BE49-F238E27FC236}">
                  <a16:creationId xmlns:a16="http://schemas.microsoft.com/office/drawing/2014/main" id="{28031852-BD13-495E-A056-B5B6124247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6599" y="3887635"/>
              <a:ext cx="2363403" cy="16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e 5">
              <a:extLst>
                <a:ext uri="{FF2B5EF4-FFF2-40B4-BE49-F238E27FC236}">
                  <a16:creationId xmlns:a16="http://schemas.microsoft.com/office/drawing/2014/main" id="{257C0EDC-A087-4936-A178-9D9A0E6D2273}"/>
                </a:ext>
              </a:extLst>
            </p:cNvPr>
            <p:cNvGrpSpPr>
              <a:grpSpLocks/>
            </p:cNvGrpSpPr>
            <p:nvPr/>
          </p:nvGrpSpPr>
          <p:grpSpPr bwMode="auto">
            <a:xfrm>
              <a:off x="207358" y="4108316"/>
              <a:ext cx="549006" cy="134646"/>
              <a:chOff x="207358" y="4108316"/>
              <a:chExt cx="549006" cy="134646"/>
            </a:xfrm>
          </p:grpSpPr>
          <p:sp>
            <p:nvSpPr>
              <p:cNvPr id="18" name="Connecteur droit 6">
                <a:extLst>
                  <a:ext uri="{FF2B5EF4-FFF2-40B4-BE49-F238E27FC236}">
                    <a16:creationId xmlns:a16="http://schemas.microsoft.com/office/drawing/2014/main" id="{547CA909-6C7F-42B8-9EF7-3F83318C0883}"/>
                  </a:ext>
                </a:extLst>
              </p:cNvPr>
              <p:cNvSpPr/>
              <p:nvPr/>
            </p:nvSpPr>
            <p:spPr>
              <a:xfrm>
                <a:off x="207358" y="4108618"/>
                <a:ext cx="549528"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25557">
                <a:solidFill>
                  <a:srgbClr val="000000"/>
                </a:solidFill>
                <a:prstDash val="solid"/>
                <a:miter/>
                <a:tailEnd type="arrow"/>
              </a:ln>
            </p:spPr>
            <p:txBody>
              <a:bodyPr lIns="158758" tIns="82442" rIns="158758" bIns="82442"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19" name="Connecteur droit 7">
                <a:extLst>
                  <a:ext uri="{FF2B5EF4-FFF2-40B4-BE49-F238E27FC236}">
                    <a16:creationId xmlns:a16="http://schemas.microsoft.com/office/drawing/2014/main" id="{442C3CEC-0C12-46FC-BF38-269BABC471C5}"/>
                  </a:ext>
                </a:extLst>
              </p:cNvPr>
              <p:cNvSpPr/>
              <p:nvPr/>
            </p:nvSpPr>
            <p:spPr>
              <a:xfrm flipH="1">
                <a:off x="207358" y="4243049"/>
                <a:ext cx="549528"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25557">
                <a:solidFill>
                  <a:srgbClr val="000000"/>
                </a:solidFill>
                <a:prstDash val="solid"/>
                <a:miter/>
                <a:tailEnd type="arrow"/>
              </a:ln>
            </p:spPr>
            <p:txBody>
              <a:bodyPr lIns="158758" tIns="82442" rIns="158758" bIns="82442"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grpSp>
      </p:grpSp>
      <p:pic>
        <p:nvPicPr>
          <p:cNvPr id="20" name="Image 19">
            <a:extLst>
              <a:ext uri="{FF2B5EF4-FFF2-40B4-BE49-F238E27FC236}">
                <a16:creationId xmlns:a16="http://schemas.microsoft.com/office/drawing/2014/main" id="{9617B7CC-B91C-489F-91AB-837511606F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08688" y="2814907"/>
            <a:ext cx="2224087"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20">
            <a:extLst>
              <a:ext uri="{FF2B5EF4-FFF2-40B4-BE49-F238E27FC236}">
                <a16:creationId xmlns:a16="http://schemas.microsoft.com/office/drawing/2014/main" id="{8C37A582-3389-424A-8D8F-A4D14D05985C}"/>
              </a:ext>
            </a:extLst>
          </p:cNvPr>
          <p:cNvSpPr txBox="1"/>
          <p:nvPr/>
        </p:nvSpPr>
        <p:spPr>
          <a:xfrm>
            <a:off x="6804025" y="2781569"/>
            <a:ext cx="2339975" cy="1084263"/>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fr-FR" sz="1400" kern="0">
                <a:solidFill>
                  <a:srgbClr val="FFFFFF"/>
                </a:solidFill>
                <a:latin typeface="Comic Sans MS" pitchFamily="66"/>
                <a:ea typeface="SimSun" pitchFamily="2"/>
                <a:cs typeface="Tahoma" pitchFamily="2"/>
              </a:rPr>
              <a:t>Permettant d'éliminer la rotation, en proposant une solution de réglage ou non,</a:t>
            </a:r>
            <a:r>
              <a:rPr lang="fr-FR" sz="1000" kern="0">
                <a:solidFill>
                  <a:srgbClr val="000000"/>
                </a:solidFill>
                <a:latin typeface="Arial" pitchFamily="18"/>
                <a:ea typeface="SimSun" pitchFamily="2"/>
                <a:cs typeface="Tahoma" pitchFamily="2"/>
              </a:rPr>
              <a:t>.</a:t>
            </a:r>
          </a:p>
        </p:txBody>
      </p:sp>
    </p:spTree>
    <p:extLst>
      <p:ext uri="{BB962C8B-B14F-4D97-AF65-F5344CB8AC3E}">
        <p14:creationId xmlns:p14="http://schemas.microsoft.com/office/powerpoint/2010/main" val="221873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894761" y="-121220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Rectangle 2">
            <a:extLst>
              <a:ext uri="{FF2B5EF4-FFF2-40B4-BE49-F238E27FC236}">
                <a16:creationId xmlns:a16="http://schemas.microsoft.com/office/drawing/2014/main" id="{413990B4-180C-4727-BCCF-BACE1143187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Fonction technique : Ft1</a:t>
            </a:r>
          </a:p>
        </p:txBody>
      </p:sp>
      <p:sp>
        <p:nvSpPr>
          <p:cNvPr id="14" name="Espace réservé du texte 2">
            <a:extLst>
              <a:ext uri="{FF2B5EF4-FFF2-40B4-BE49-F238E27FC236}">
                <a16:creationId xmlns:a16="http://schemas.microsoft.com/office/drawing/2014/main" id="{308CA99D-4E07-48BD-8A67-53BFC6835FAC}"/>
              </a:ext>
            </a:extLst>
          </p:cNvPr>
          <p:cNvSpPr txBox="1">
            <a:spLocks/>
          </p:cNvSpPr>
          <p:nvPr/>
        </p:nvSpPr>
        <p:spPr bwMode="auto">
          <a:xfrm>
            <a:off x="1881689" y="1212204"/>
            <a:ext cx="8713787"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Cylindre</a:t>
            </a:r>
            <a:r>
              <a:rPr lang="en-US" altLang="fr-FR" sz="2400" b="1" u="sng" dirty="0">
                <a:solidFill>
                  <a:srgbClr val="FF950E"/>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prépondérant</a:t>
            </a:r>
            <a:endParaRPr lang="en-US" altLang="fr-FR" sz="2400" b="1" u="sng" dirty="0">
              <a:solidFill>
                <a:srgbClr val="FF950E"/>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b="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d) un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positionnement</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longitudinal</a:t>
            </a:r>
            <a:r>
              <a:rPr lang="en-US" altLang="fr-FR" sz="1800" i="1" dirty="0">
                <a:latin typeface="Comic Sans MS" panose="030F0702030302020204" pitchFamily="66" charset="0"/>
                <a:ea typeface="HG Mincho Light J"/>
                <a:cs typeface="Arial Unicode MS" panose="020B0604020202020204" pitchFamily="34" charset="-128"/>
              </a:rPr>
              <a:t>.</a:t>
            </a: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p:txBody>
      </p:sp>
      <p:sp>
        <p:nvSpPr>
          <p:cNvPr id="21" name="ZoneTexte 20">
            <a:extLst>
              <a:ext uri="{FF2B5EF4-FFF2-40B4-BE49-F238E27FC236}">
                <a16:creationId xmlns:a16="http://schemas.microsoft.com/office/drawing/2014/main" id="{8C37A582-3389-424A-8D8F-A4D14D05985C}"/>
              </a:ext>
            </a:extLst>
          </p:cNvPr>
          <p:cNvSpPr txBox="1"/>
          <p:nvPr/>
        </p:nvSpPr>
        <p:spPr>
          <a:xfrm>
            <a:off x="2824162" y="2893864"/>
            <a:ext cx="2339975" cy="1084263"/>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fr-FR" sz="1400" kern="0" dirty="0">
                <a:solidFill>
                  <a:srgbClr val="FFFFFF"/>
                </a:solidFill>
                <a:latin typeface="Comic Sans MS" pitchFamily="66"/>
                <a:ea typeface="SimSun" pitchFamily="2"/>
                <a:cs typeface="Tahoma" pitchFamily="2"/>
              </a:rPr>
              <a:t>Permettant d'éliminer la rotation, en proposant une solution de réglage ou non,</a:t>
            </a:r>
            <a:r>
              <a:rPr lang="fr-FR" sz="1000" kern="0" dirty="0">
                <a:solidFill>
                  <a:srgbClr val="000000"/>
                </a:solidFill>
                <a:latin typeface="Arial" pitchFamily="18"/>
                <a:ea typeface="SimSun" pitchFamily="2"/>
                <a:cs typeface="Tahoma" pitchFamily="2"/>
              </a:rPr>
              <a:t>.</a:t>
            </a:r>
          </a:p>
        </p:txBody>
      </p:sp>
      <p:pic>
        <p:nvPicPr>
          <p:cNvPr id="22" name="Image 21">
            <a:extLst>
              <a:ext uri="{FF2B5EF4-FFF2-40B4-BE49-F238E27FC236}">
                <a16:creationId xmlns:a16="http://schemas.microsoft.com/office/drawing/2014/main" id="{08B64F06-90E8-48C6-8E21-5D64368628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5325" y="3039914"/>
            <a:ext cx="2071687"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yl1">
            <a:extLst>
              <a:ext uri="{FF2B5EF4-FFF2-40B4-BE49-F238E27FC236}">
                <a16:creationId xmlns:a16="http://schemas.microsoft.com/office/drawing/2014/main" id="{03367887-5FB9-49F3-B731-07C43122E9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8287" y="2941489"/>
            <a:ext cx="2308225"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76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894761" y="-121220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Rectangle 2">
            <a:extLst>
              <a:ext uri="{FF2B5EF4-FFF2-40B4-BE49-F238E27FC236}">
                <a16:creationId xmlns:a16="http://schemas.microsoft.com/office/drawing/2014/main" id="{413990B4-180C-4727-BCCF-BACE1143187C}"/>
              </a:ext>
            </a:extLst>
          </p:cNvPr>
          <p:cNvSpPr txBox="1">
            <a:spLocks noChangeArrowheads="1"/>
          </p:cNvSpPr>
          <p:nvPr/>
        </p:nvSpPr>
        <p:spPr>
          <a:xfrm>
            <a:off x="-368820" y="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None/>
              <a:defRPr/>
            </a:pPr>
            <a:r>
              <a:rPr lang="fr-FR" altLang="fr-FR" dirty="0">
                <a:solidFill>
                  <a:schemeClr val="bg1">
                    <a:lumMod val="10000"/>
                  </a:schemeClr>
                </a:solidFill>
                <a:latin typeface="Abadi" panose="020B0604020104020204" pitchFamily="34" charset="0"/>
                <a:cs typeface="Arial Unicode MS" panose="020B0604020202020204" pitchFamily="34" charset="-128"/>
              </a:rPr>
              <a:t>Fonction technique : Ft1</a:t>
            </a:r>
          </a:p>
        </p:txBody>
      </p:sp>
      <p:sp>
        <p:nvSpPr>
          <p:cNvPr id="14" name="Espace réservé du texte 2">
            <a:extLst>
              <a:ext uri="{FF2B5EF4-FFF2-40B4-BE49-F238E27FC236}">
                <a16:creationId xmlns:a16="http://schemas.microsoft.com/office/drawing/2014/main" id="{308CA99D-4E07-48BD-8A67-53BFC6835FAC}"/>
              </a:ext>
            </a:extLst>
          </p:cNvPr>
          <p:cNvSpPr txBox="1">
            <a:spLocks/>
          </p:cNvSpPr>
          <p:nvPr/>
        </p:nvSpPr>
        <p:spPr bwMode="auto">
          <a:xfrm>
            <a:off x="1881689" y="1212204"/>
            <a:ext cx="8713787"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Cylindre</a:t>
            </a:r>
            <a:r>
              <a:rPr lang="en-US" altLang="fr-FR" sz="2400" b="1" u="sng" dirty="0">
                <a:solidFill>
                  <a:srgbClr val="FF950E"/>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prépondérant</a:t>
            </a:r>
            <a:endParaRPr lang="en-US" altLang="fr-FR" sz="2400" b="1" u="sng" dirty="0">
              <a:solidFill>
                <a:srgbClr val="FF950E"/>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b="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e) un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positionnement</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total</a:t>
            </a:r>
            <a:endParaRPr lang="en-US" altLang="fr-FR" sz="1800" i="1" dirty="0">
              <a:latin typeface="Comic Sans MS" panose="030F0702030302020204" pitchFamily="66" charset="0"/>
              <a:ea typeface="HG Mincho Light J"/>
              <a:cs typeface="Arial Unicode MS" panose="020B0604020202020204" pitchFamily="34" charset="-128"/>
            </a:endParaRPr>
          </a:p>
        </p:txBody>
      </p:sp>
      <p:pic>
        <p:nvPicPr>
          <p:cNvPr id="23" name="Image 11">
            <a:extLst>
              <a:ext uri="{FF2B5EF4-FFF2-40B4-BE49-F238E27FC236}">
                <a16:creationId xmlns:a16="http://schemas.microsoft.com/office/drawing/2014/main" id="{6A1C97C8-A14D-46F1-844B-6F0C3E161A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0472" y="2783993"/>
            <a:ext cx="207168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62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anim calcmode="lin" valueType="num">
                                      <p:cBhvr additive="base">
                                        <p:cTn id="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082FDA-E5FC-48E9-AD04-2601B75943EF}"/>
              </a:ext>
            </a:extLst>
          </p:cNvPr>
          <p:cNvSpPr txBox="1">
            <a:spLocks/>
          </p:cNvSpPr>
          <p:nvPr/>
        </p:nvSpPr>
        <p:spPr bwMode="auto">
          <a:xfrm>
            <a:off x="317500" y="1023854"/>
            <a:ext cx="847725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LES ELEMENTS D'ASSEMBLAGES STANDARDS</a:t>
            </a:r>
            <a:r>
              <a:rPr lang="en-US" altLang="fr-FR" sz="2400" b="1" u="sng" dirty="0">
                <a:latin typeface="Comic Sans MS" panose="030F0702030302020204" pitchFamily="66" charset="0"/>
                <a:ea typeface="HG Mincho Light J"/>
                <a:cs typeface="Arial Unicode MS" panose="020B0604020202020204" pitchFamily="34" charset="-128"/>
              </a:rPr>
              <a:t>:</a:t>
            </a:r>
          </a:p>
          <a:p>
            <a:pPr eaLnBrk="1">
              <a:buFont typeface="StarSymbol"/>
              <a:buNone/>
              <a:defRPr/>
            </a:pPr>
            <a:r>
              <a:rPr lang="en-US" altLang="fr-FR" sz="2400" b="1" u="sng" dirty="0" err="1">
                <a:solidFill>
                  <a:srgbClr val="FF950E"/>
                </a:solidFill>
                <a:latin typeface="Comic Sans MS" panose="030F0702030302020204" pitchFamily="66" charset="0"/>
                <a:ea typeface="HG Mincho Light J"/>
                <a:cs typeface="Arial Unicode MS" panose="020B0604020202020204" pitchFamily="34" charset="-128"/>
              </a:rPr>
              <a:t>Clavettes</a:t>
            </a:r>
            <a:r>
              <a:rPr lang="en-US" altLang="fr-FR" sz="2400" b="1" u="sng" dirty="0">
                <a:solidFill>
                  <a:srgbClr val="FF950E"/>
                </a:solidFill>
                <a:latin typeface="Comic Sans MS" panose="030F0702030302020204" pitchFamily="66" charset="0"/>
                <a:ea typeface="HG Mincho Light J"/>
                <a:cs typeface="Arial Unicode MS" panose="020B0604020202020204" pitchFamily="34" charset="-128"/>
              </a:rPr>
              <a:t>.	</a:t>
            </a:r>
          </a:p>
        </p:txBody>
      </p:sp>
      <p:pic>
        <p:nvPicPr>
          <p:cNvPr id="4" name="Image 3">
            <a:extLst>
              <a:ext uri="{FF2B5EF4-FFF2-40B4-BE49-F238E27FC236}">
                <a16:creationId xmlns:a16="http://schemas.microsoft.com/office/drawing/2014/main" id="{E087881E-7C88-472E-B44E-A2322FE004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1909679"/>
            <a:ext cx="6989763"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encastrement2">
            <a:extLst>
              <a:ext uri="{FF2B5EF4-FFF2-40B4-BE49-F238E27FC236}">
                <a16:creationId xmlns:a16="http://schemas.microsoft.com/office/drawing/2014/main" id="{032017DE-DA7E-4D29-B3AA-DE5D8E9434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05625" y="2393867"/>
            <a:ext cx="223837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24">
            <a:extLst>
              <a:ext uri="{FF2B5EF4-FFF2-40B4-BE49-F238E27FC236}">
                <a16:creationId xmlns:a16="http://schemas.microsoft.com/office/drawing/2014/main" id="{0870C788-409A-4B9E-B3A5-D272653D79B4}"/>
              </a:ext>
            </a:extLst>
          </p:cNvPr>
          <p:cNvSpPr txBox="1">
            <a:spLocks noChangeArrowheads="1"/>
          </p:cNvSpPr>
          <p:nvPr/>
        </p:nvSpPr>
        <p:spPr bwMode="auto">
          <a:xfrm>
            <a:off x="-15875" y="6662654"/>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8/35</a:t>
            </a:r>
          </a:p>
        </p:txBody>
      </p:sp>
    </p:spTree>
    <p:extLst>
      <p:ext uri="{BB962C8B-B14F-4D97-AF65-F5344CB8AC3E}">
        <p14:creationId xmlns:p14="http://schemas.microsoft.com/office/powerpoint/2010/main" val="347560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937498" y="-2521240"/>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355AD86A-1F1A-465F-A45A-E97E764535C6}"/>
              </a:ext>
            </a:extLst>
          </p:cNvPr>
          <p:cNvSpPr txBox="1">
            <a:spLocks noChangeArrowheads="1"/>
          </p:cNvSpPr>
          <p:nvPr/>
        </p:nvSpPr>
        <p:spPr bwMode="auto">
          <a:xfrm>
            <a:off x="-111881" y="6160587"/>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9FDECE45-6AB5-4566-868D-125BC842EEA9}"/>
              </a:ext>
            </a:extLst>
          </p:cNvPr>
          <p:cNvSpPr txBox="1">
            <a:spLocks/>
          </p:cNvSpPr>
          <p:nvPr/>
        </p:nvSpPr>
        <p:spPr bwMode="auto">
          <a:xfrm>
            <a:off x="194507" y="1194887"/>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LES ELEMENTS D'ASSEMBLAGES STANDARDS:</a:t>
            </a:r>
          </a:p>
          <a:p>
            <a:pPr eaLnBrk="1">
              <a:buFont typeface="StarSymbol"/>
              <a:buNone/>
              <a:defRPr/>
            </a:pP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Anneaux</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élastiques</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5" name="Image 3">
            <a:extLst>
              <a:ext uri="{FF2B5EF4-FFF2-40B4-BE49-F238E27FC236}">
                <a16:creationId xmlns:a16="http://schemas.microsoft.com/office/drawing/2014/main" id="{CD46FCB8-729C-4C71-99F9-BBC318B0C2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881" y="2322012"/>
            <a:ext cx="922655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19">
            <a:extLst>
              <a:ext uri="{FF2B5EF4-FFF2-40B4-BE49-F238E27FC236}">
                <a16:creationId xmlns:a16="http://schemas.microsoft.com/office/drawing/2014/main" id="{12C7986C-3987-44BD-972E-ED27FE8C3D80}"/>
              </a:ext>
            </a:extLst>
          </p:cNvPr>
          <p:cNvSpPr txBox="1">
            <a:spLocks noChangeArrowheads="1"/>
          </p:cNvSpPr>
          <p:nvPr/>
        </p:nvSpPr>
        <p:spPr bwMode="auto">
          <a:xfrm>
            <a:off x="-111881" y="6732087"/>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9/35</a:t>
            </a:r>
          </a:p>
        </p:txBody>
      </p:sp>
    </p:spTree>
    <p:extLst>
      <p:ext uri="{BB962C8B-B14F-4D97-AF65-F5344CB8AC3E}">
        <p14:creationId xmlns:p14="http://schemas.microsoft.com/office/powerpoint/2010/main" val="2231949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247687" y="-26335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B7578723-828F-4568-AB25-B335564803D7}"/>
              </a:ext>
            </a:extLst>
          </p:cNvPr>
          <p:cNvSpPr txBox="1">
            <a:spLocks noChangeArrowheads="1"/>
          </p:cNvSpPr>
          <p:nvPr/>
        </p:nvSpPr>
        <p:spPr bwMode="auto">
          <a:xfrm>
            <a:off x="114300" y="5534945"/>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9CD3D7BE-2FE9-4D2C-975B-887FCCF37780}"/>
              </a:ext>
            </a:extLst>
          </p:cNvPr>
          <p:cNvSpPr txBox="1">
            <a:spLocks/>
          </p:cNvSpPr>
          <p:nvPr/>
        </p:nvSpPr>
        <p:spPr bwMode="auto">
          <a:xfrm>
            <a:off x="333375" y="1096295"/>
            <a:ext cx="8477250"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Cône</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prépondérant</a:t>
            </a:r>
            <a:endPar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Une surface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conique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permet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d'éliminer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5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degrés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liberté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(3 T + 2 R).</a:t>
            </a:r>
            <a:b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b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Il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reste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à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supprimer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la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dernière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rotation avec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une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liaison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ponctuelle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5" name="Image 4">
            <a:extLst>
              <a:ext uri="{FF2B5EF4-FFF2-40B4-BE49-F238E27FC236}">
                <a16:creationId xmlns:a16="http://schemas.microsoft.com/office/drawing/2014/main" id="{C72EA9BC-BBDD-4D75-AF3F-ACBB232DB1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25" y="2736182"/>
            <a:ext cx="5240338"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e">
            <a:extLst>
              <a:ext uri="{FF2B5EF4-FFF2-40B4-BE49-F238E27FC236}">
                <a16:creationId xmlns:a16="http://schemas.microsoft.com/office/drawing/2014/main" id="{E29C9CCD-6EFC-416F-BDAD-66A0DFEA6F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73713" y="2736182"/>
            <a:ext cx="3281362"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5">
            <a:extLst>
              <a:ext uri="{FF2B5EF4-FFF2-40B4-BE49-F238E27FC236}">
                <a16:creationId xmlns:a16="http://schemas.microsoft.com/office/drawing/2014/main" id="{A839C331-29BA-4DA3-B1D1-FBCDF11AD20E}"/>
              </a:ext>
            </a:extLst>
          </p:cNvPr>
          <p:cNvSpPr txBox="1">
            <a:spLocks/>
          </p:cNvSpPr>
          <p:nvPr/>
        </p:nvSpPr>
        <p:spPr bwMode="auto">
          <a:xfrm>
            <a:off x="114300" y="634332"/>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Ft1</a:t>
            </a:r>
          </a:p>
        </p:txBody>
      </p:sp>
      <p:sp>
        <p:nvSpPr>
          <p:cNvPr id="8" name="ZoneTexte 7">
            <a:extLst>
              <a:ext uri="{FF2B5EF4-FFF2-40B4-BE49-F238E27FC236}">
                <a16:creationId xmlns:a16="http://schemas.microsoft.com/office/drawing/2014/main" id="{18C9049C-CDEE-4E8A-9E54-D8841D3A4FEE}"/>
              </a:ext>
            </a:extLst>
          </p:cNvPr>
          <p:cNvSpPr txBox="1">
            <a:spLocks noChangeArrowheads="1"/>
          </p:cNvSpPr>
          <p:nvPr/>
        </p:nvSpPr>
        <p:spPr bwMode="auto">
          <a:xfrm>
            <a:off x="1536700" y="1591594"/>
            <a:ext cx="5399087" cy="22891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a:solidFill>
                  <a:srgbClr val="FF0000"/>
                </a:solidFill>
                <a:latin typeface="Rockwell" panose="02060603020205020403" pitchFamily="18" charset="0"/>
                <a:ea typeface="HG Mincho Light J"/>
                <a:cs typeface="Rockwell" panose="02060603020205020403" pitchFamily="18" charset="0"/>
              </a:rPr>
              <a:t>Réglage angulaire possible.</a:t>
            </a:r>
          </a:p>
          <a:p>
            <a:pPr algn="ctr" eaLnBrk="1">
              <a:spcBef>
                <a:spcPct val="0"/>
              </a:spcBef>
              <a:buFontTx/>
              <a:buNone/>
            </a:pPr>
            <a:r>
              <a:rPr lang="en-US" altLang="fr-FR" b="1" i="1">
                <a:solidFill>
                  <a:srgbClr val="FF0000"/>
                </a:solidFill>
                <a:latin typeface="Rockwell" panose="02060603020205020403" pitchFamily="18" charset="0"/>
                <a:ea typeface="HG Mincho Light J"/>
                <a:cs typeface="Rockwell" panose="02060603020205020403" pitchFamily="18" charset="0"/>
              </a:rPr>
              <a:t> Réglage axial</a:t>
            </a:r>
          </a:p>
          <a:p>
            <a:pPr algn="ctr" eaLnBrk="1">
              <a:spcBef>
                <a:spcPct val="0"/>
              </a:spcBef>
              <a:buFontTx/>
              <a:buNone/>
            </a:pPr>
            <a:r>
              <a:rPr lang="en-US" altLang="fr-FR" b="1" i="1">
                <a:solidFill>
                  <a:srgbClr val="FF0000"/>
                </a:solidFill>
                <a:latin typeface="Rockwell" panose="02060603020205020403" pitchFamily="18" charset="0"/>
                <a:ea typeface="HG Mincho Light J"/>
                <a:cs typeface="Rockwell" panose="02060603020205020403" pitchFamily="18" charset="0"/>
              </a:rPr>
              <a:t>impossible.</a:t>
            </a:r>
          </a:p>
        </p:txBody>
      </p:sp>
      <p:sp>
        <p:nvSpPr>
          <p:cNvPr id="9" name="ZoneTexte 8">
            <a:extLst>
              <a:ext uri="{FF2B5EF4-FFF2-40B4-BE49-F238E27FC236}">
                <a16:creationId xmlns:a16="http://schemas.microsoft.com/office/drawing/2014/main" id="{095A5829-2AFA-4F99-B1EC-3C87BAB68B56}"/>
              </a:ext>
            </a:extLst>
          </p:cNvPr>
          <p:cNvSpPr txBox="1">
            <a:spLocks noChangeArrowheads="1"/>
          </p:cNvSpPr>
          <p:nvPr/>
        </p:nvSpPr>
        <p:spPr bwMode="auto">
          <a:xfrm>
            <a:off x="114300" y="6168357"/>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10/35</a:t>
            </a:r>
          </a:p>
        </p:txBody>
      </p:sp>
    </p:spTree>
    <p:extLst>
      <p:ext uri="{BB962C8B-B14F-4D97-AF65-F5344CB8AC3E}">
        <p14:creationId xmlns:p14="http://schemas.microsoft.com/office/powerpoint/2010/main" val="255664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685800" y="-2649576"/>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83079E3E-7785-44ED-B47E-F51CCB88F509}"/>
              </a:ext>
            </a:extLst>
          </p:cNvPr>
          <p:cNvSpPr txBox="1">
            <a:spLocks noChangeArrowheads="1"/>
          </p:cNvSpPr>
          <p:nvPr/>
        </p:nvSpPr>
        <p:spPr bwMode="auto">
          <a:xfrm>
            <a:off x="0" y="5037640"/>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D1E00E29-FC95-4367-A8B9-4222894783EF}"/>
              </a:ext>
            </a:extLst>
          </p:cNvPr>
          <p:cNvSpPr txBox="1">
            <a:spLocks/>
          </p:cNvSpPr>
          <p:nvPr/>
        </p:nvSpPr>
        <p:spPr bwMode="auto">
          <a:xfrm>
            <a:off x="188913" y="595815"/>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Mise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(MIP):</a:t>
            </a:r>
          </a:p>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Hélice</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  preponderant</a:t>
            </a: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Dans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certains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cas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particuliers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peut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utiliser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une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surface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hélicoïdale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pour assurer la mise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en</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position, 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supprime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ainsi</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5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degrés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liberté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degré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liberté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restant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conjugué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peut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être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éliminé</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avec un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arrêt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en</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translation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escamotable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ou</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non.</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5" name="Image 4">
            <a:extLst>
              <a:ext uri="{FF2B5EF4-FFF2-40B4-BE49-F238E27FC236}">
                <a16:creationId xmlns:a16="http://schemas.microsoft.com/office/drawing/2014/main" id="{208E5B23-7A16-49A7-9823-5E99766145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8511" y="2629402"/>
            <a:ext cx="2451679" cy="240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BE6FEA2D-3649-4E64-BC91-FA2D68F0A4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4647" y="2591303"/>
            <a:ext cx="2490466"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5">
            <a:extLst>
              <a:ext uri="{FF2B5EF4-FFF2-40B4-BE49-F238E27FC236}">
                <a16:creationId xmlns:a16="http://schemas.microsoft.com/office/drawing/2014/main" id="{416B340B-E7F9-4F7E-A18C-12FE052E38D2}"/>
              </a:ext>
            </a:extLst>
          </p:cNvPr>
          <p:cNvSpPr txBox="1">
            <a:spLocks/>
          </p:cNvSpPr>
          <p:nvPr/>
        </p:nvSpPr>
        <p:spPr bwMode="auto">
          <a:xfrm>
            <a:off x="0" y="137027"/>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Ft1</a:t>
            </a:r>
          </a:p>
        </p:txBody>
      </p:sp>
      <p:sp>
        <p:nvSpPr>
          <p:cNvPr id="8" name="ZoneTexte 7">
            <a:extLst>
              <a:ext uri="{FF2B5EF4-FFF2-40B4-BE49-F238E27FC236}">
                <a16:creationId xmlns:a16="http://schemas.microsoft.com/office/drawing/2014/main" id="{2FEE727A-9826-41B1-AF0E-F9F88D778F74}"/>
              </a:ext>
            </a:extLst>
          </p:cNvPr>
          <p:cNvSpPr txBox="1">
            <a:spLocks noChangeArrowheads="1"/>
          </p:cNvSpPr>
          <p:nvPr/>
        </p:nvSpPr>
        <p:spPr bwMode="auto">
          <a:xfrm>
            <a:off x="0" y="5617077"/>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11/35</a:t>
            </a:r>
          </a:p>
        </p:txBody>
      </p:sp>
    </p:spTree>
    <p:extLst>
      <p:ext uri="{BB962C8B-B14F-4D97-AF65-F5344CB8AC3E}">
        <p14:creationId xmlns:p14="http://schemas.microsoft.com/office/powerpoint/2010/main" val="17273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371600" y="-1783303"/>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13DD3405-091A-4601-A9DA-B7E3EB4F295F}"/>
              </a:ext>
            </a:extLst>
          </p:cNvPr>
          <p:cNvSpPr txBox="1">
            <a:spLocks noChangeArrowheads="1"/>
          </p:cNvSpPr>
          <p:nvPr/>
        </p:nvSpPr>
        <p:spPr bwMode="auto">
          <a:xfrm>
            <a:off x="0" y="49006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4EF254AC-4D43-4E87-9596-FEB5D05BE3A9}"/>
              </a:ext>
            </a:extLst>
          </p:cNvPr>
          <p:cNvSpPr txBox="1">
            <a:spLocks/>
          </p:cNvSpPr>
          <p:nvPr/>
        </p:nvSpPr>
        <p:spPr bwMode="auto">
          <a:xfrm>
            <a:off x="333375" y="461963"/>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Maintient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(MAP):</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par Obstacle</a:t>
            </a: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partir</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d'une</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mise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avec des surfaces planes…              </a:t>
            </a:r>
          </a:p>
        </p:txBody>
      </p:sp>
      <p:pic>
        <p:nvPicPr>
          <p:cNvPr id="5" name="Image 3">
            <a:extLst>
              <a:ext uri="{FF2B5EF4-FFF2-40B4-BE49-F238E27FC236}">
                <a16:creationId xmlns:a16="http://schemas.microsoft.com/office/drawing/2014/main" id="{F0F68BE0-7CBB-4074-95B6-2181BE765A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66938"/>
            <a:ext cx="3254375"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4">
            <a:extLst>
              <a:ext uri="{FF2B5EF4-FFF2-40B4-BE49-F238E27FC236}">
                <a16:creationId xmlns:a16="http://schemas.microsoft.com/office/drawing/2014/main" id="{35721B4C-6175-421A-97DB-6BE902988C2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1325" y="1883403"/>
            <a:ext cx="362267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5">
            <a:extLst>
              <a:ext uri="{FF2B5EF4-FFF2-40B4-BE49-F238E27FC236}">
                <a16:creationId xmlns:a16="http://schemas.microsoft.com/office/drawing/2014/main" id="{E5B0CA45-896B-4462-A61F-F945613048A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17875" y="2166938"/>
            <a:ext cx="1941513" cy="284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6">
            <a:extLst>
              <a:ext uri="{FF2B5EF4-FFF2-40B4-BE49-F238E27FC236}">
                <a16:creationId xmlns:a16="http://schemas.microsoft.com/office/drawing/2014/main" id="{25C144FF-4F7B-48B0-A015-BCB9DDB49B9F}"/>
              </a:ext>
            </a:extLst>
          </p:cNvPr>
          <p:cNvSpPr txBox="1">
            <a:spLocks/>
          </p:cNvSpPr>
          <p:nvPr/>
        </p:nvSpPr>
        <p:spPr bwMode="auto">
          <a:xfrm>
            <a:off x="0" y="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Ft2</a:t>
            </a:r>
          </a:p>
        </p:txBody>
      </p:sp>
      <p:sp>
        <p:nvSpPr>
          <p:cNvPr id="9" name="ZoneTexte 8">
            <a:extLst>
              <a:ext uri="{FF2B5EF4-FFF2-40B4-BE49-F238E27FC236}">
                <a16:creationId xmlns:a16="http://schemas.microsoft.com/office/drawing/2014/main" id="{BC58FF29-A03A-44D2-8ACF-00AE71F5347F}"/>
              </a:ext>
            </a:extLst>
          </p:cNvPr>
          <p:cNvSpPr txBox="1">
            <a:spLocks noChangeArrowheads="1"/>
          </p:cNvSpPr>
          <p:nvPr/>
        </p:nvSpPr>
        <p:spPr bwMode="auto">
          <a:xfrm>
            <a:off x="0" y="5495925"/>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12/35</a:t>
            </a:r>
          </a:p>
        </p:txBody>
      </p:sp>
      <p:sp>
        <p:nvSpPr>
          <p:cNvPr id="2" name="ZoneTexte 1">
            <a:extLst>
              <a:ext uri="{FF2B5EF4-FFF2-40B4-BE49-F238E27FC236}">
                <a16:creationId xmlns:a16="http://schemas.microsoft.com/office/drawing/2014/main" id="{B69F57FC-1589-4D98-B0DC-643C000D42B5}"/>
              </a:ext>
            </a:extLst>
          </p:cNvPr>
          <p:cNvSpPr txBox="1"/>
          <p:nvPr/>
        </p:nvSpPr>
        <p:spPr>
          <a:xfrm>
            <a:off x="5557284" y="4338084"/>
            <a:ext cx="3898604" cy="523220"/>
          </a:xfrm>
          <a:prstGeom prst="rect">
            <a:avLst/>
          </a:prstGeom>
          <a:noFill/>
        </p:spPr>
        <p:txBody>
          <a:bodyPr wrap="square" rtlCol="0">
            <a:spAutoFit/>
          </a:bodyPr>
          <a:lstStyle/>
          <a:p>
            <a:r>
              <a:rPr lang="fr-FR" dirty="0"/>
              <a:t>Différents type d’écrous montés sur l’arbre peuvent servir d’arrêts en translation.</a:t>
            </a:r>
          </a:p>
        </p:txBody>
      </p:sp>
    </p:spTree>
    <p:extLst>
      <p:ext uri="{BB962C8B-B14F-4D97-AF65-F5344CB8AC3E}">
        <p14:creationId xmlns:p14="http://schemas.microsoft.com/office/powerpoint/2010/main" val="842725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183519" y="-2104145"/>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84D0920A-9573-4584-8F50-707BE807365A}"/>
              </a:ext>
            </a:extLst>
          </p:cNvPr>
          <p:cNvSpPr txBox="1">
            <a:spLocks noChangeArrowheads="1"/>
          </p:cNvSpPr>
          <p:nvPr/>
        </p:nvSpPr>
        <p:spPr bwMode="auto">
          <a:xfrm>
            <a:off x="71437" y="5695365"/>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72F4C2E5-3A4D-440C-8C2D-D19297BA6FA8}"/>
              </a:ext>
            </a:extLst>
          </p:cNvPr>
          <p:cNvSpPr txBox="1">
            <a:spLocks/>
          </p:cNvSpPr>
          <p:nvPr/>
        </p:nvSpPr>
        <p:spPr bwMode="auto">
          <a:xfrm>
            <a:off x="0" y="664898"/>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Maintient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(MAP):</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par Obstacle</a:t>
            </a:r>
          </a:p>
          <a:p>
            <a:pPr eaLnBrk="1">
              <a:buFont typeface="StarSymbol"/>
              <a:buNone/>
              <a:defRPr/>
            </a:pPr>
            <a:r>
              <a:rPr lang="en-US" altLang="fr-FR" sz="2400"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A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partir</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d'une</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mise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avec des 									surfaces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cylindriques</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5" name="Image 4">
            <a:extLst>
              <a:ext uri="{FF2B5EF4-FFF2-40B4-BE49-F238E27FC236}">
                <a16:creationId xmlns:a16="http://schemas.microsoft.com/office/drawing/2014/main" id="{1501A850-8F9A-4FA9-B4D5-9C2345F92C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7" y="1743422"/>
            <a:ext cx="1851025"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4">
            <a:extLst>
              <a:ext uri="{FF2B5EF4-FFF2-40B4-BE49-F238E27FC236}">
                <a16:creationId xmlns:a16="http://schemas.microsoft.com/office/drawing/2014/main" id="{305AEF2A-054E-4E23-BC0B-6E8FE810FD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7212" y="1886297"/>
            <a:ext cx="211455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FC38B461-03B1-4C22-A86B-BB61177F040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24325" y="1821210"/>
            <a:ext cx="24701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D20926E4-92EE-4142-84EE-BFE14DDF1B4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59550" y="1762472"/>
            <a:ext cx="24701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re 7">
            <a:extLst>
              <a:ext uri="{FF2B5EF4-FFF2-40B4-BE49-F238E27FC236}">
                <a16:creationId xmlns:a16="http://schemas.microsoft.com/office/drawing/2014/main" id="{88E923C9-D6C2-4897-A103-F1793AAB63C2}"/>
              </a:ext>
            </a:extLst>
          </p:cNvPr>
          <p:cNvSpPr txBox="1">
            <a:spLocks/>
          </p:cNvSpPr>
          <p:nvPr/>
        </p:nvSpPr>
        <p:spPr bwMode="auto">
          <a:xfrm>
            <a:off x="15873" y="66884"/>
            <a:ext cx="4679951"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Ft2</a:t>
            </a:r>
          </a:p>
        </p:txBody>
      </p:sp>
      <p:sp>
        <p:nvSpPr>
          <p:cNvPr id="11" name="ZoneTexte 9">
            <a:extLst>
              <a:ext uri="{FF2B5EF4-FFF2-40B4-BE49-F238E27FC236}">
                <a16:creationId xmlns:a16="http://schemas.microsoft.com/office/drawing/2014/main" id="{CBC766B5-84E8-4A27-B4C3-1936FBDD554F}"/>
              </a:ext>
            </a:extLst>
          </p:cNvPr>
          <p:cNvSpPr txBox="1">
            <a:spLocks noChangeArrowheads="1"/>
          </p:cNvSpPr>
          <p:nvPr/>
        </p:nvSpPr>
        <p:spPr bwMode="auto">
          <a:xfrm>
            <a:off x="71437" y="6317665"/>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13/35</a:t>
            </a:r>
          </a:p>
        </p:txBody>
      </p:sp>
      <p:sp>
        <p:nvSpPr>
          <p:cNvPr id="2" name="ZoneTexte 1">
            <a:extLst>
              <a:ext uri="{FF2B5EF4-FFF2-40B4-BE49-F238E27FC236}">
                <a16:creationId xmlns:a16="http://schemas.microsoft.com/office/drawing/2014/main" id="{FEA5C4BF-B779-44EE-AF42-516F2F306051}"/>
              </a:ext>
            </a:extLst>
          </p:cNvPr>
          <p:cNvSpPr txBox="1"/>
          <p:nvPr/>
        </p:nvSpPr>
        <p:spPr>
          <a:xfrm>
            <a:off x="3962402" y="3802410"/>
            <a:ext cx="2414585" cy="1384995"/>
          </a:xfrm>
          <a:prstGeom prst="rect">
            <a:avLst/>
          </a:prstGeom>
          <a:noFill/>
        </p:spPr>
        <p:txBody>
          <a:bodyPr wrap="square" rtlCol="0">
            <a:spAutoFit/>
          </a:bodyPr>
          <a:lstStyle/>
          <a:p>
            <a:r>
              <a:rPr lang="fr-FR" b="1" dirty="0"/>
              <a:t>Vis en bout + Rondelle.</a:t>
            </a:r>
          </a:p>
          <a:p>
            <a:r>
              <a:rPr lang="fr-FR" dirty="0"/>
              <a:t>Ce montage encaisse des effort important. Utilisé avec un épaulement, il permet une MIP axiale précise (plan) et sans jeu (vis)</a:t>
            </a:r>
          </a:p>
        </p:txBody>
      </p:sp>
    </p:spTree>
    <p:extLst>
      <p:ext uri="{BB962C8B-B14F-4D97-AF65-F5344CB8AC3E}">
        <p14:creationId xmlns:p14="http://schemas.microsoft.com/office/powerpoint/2010/main" val="128452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685169" y="-37384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F2A2F1C0-1284-477F-A2E5-41119ADEC8F1}"/>
              </a:ext>
            </a:extLst>
          </p:cNvPr>
          <p:cNvSpPr txBox="1">
            <a:spLocks noChangeArrowheads="1"/>
          </p:cNvSpPr>
          <p:nvPr/>
        </p:nvSpPr>
        <p:spPr bwMode="auto">
          <a:xfrm>
            <a:off x="-107950" y="54086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2ADC1CE6-4DF3-44C0-9DA8-B12D060CE7D3}"/>
              </a:ext>
            </a:extLst>
          </p:cNvPr>
          <p:cNvSpPr txBox="1">
            <a:spLocks/>
          </p:cNvSpPr>
          <p:nvPr/>
        </p:nvSpPr>
        <p:spPr bwMode="auto">
          <a:xfrm>
            <a:off x="225425" y="617538"/>
            <a:ext cx="847725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Maintient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(MAP):</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p>
          <a:p>
            <a:pPr eaLnBrk="1">
              <a:buFont typeface="StarSymbol"/>
              <a:buNone/>
              <a:defRPr/>
            </a:pPr>
            <a:r>
              <a:rPr lang="en-US" altLang="fr-FR" sz="2400" b="1" u="sng" dirty="0">
                <a:solidFill>
                  <a:srgbClr val="FF950E"/>
                </a:solidFill>
                <a:latin typeface="Rockwell" panose="02060603020205020403" pitchFamily="18" charset="0"/>
                <a:ea typeface="HG Mincho Light J"/>
                <a:cs typeface="Arial Unicode MS" panose="020B0604020202020204" pitchFamily="34" charset="-128"/>
              </a:rPr>
              <a:t>par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Adhérence</a:t>
            </a:r>
            <a:endParaRPr lang="en-US" altLang="fr-FR" sz="2400" b="1" u="sng" dirty="0">
              <a:solidFill>
                <a:srgbClr val="FF950E"/>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b="1" dirty="0">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on y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retrouve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pincement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a:p>
            <a:pPr eaLnBrk="1">
              <a:buFont typeface="StarSymbol"/>
              <a:buNone/>
              <a:defRPr/>
            </a:pPr>
            <a:endParaRPr lang="en-US" altLang="fr-FR" sz="1800" i="1" dirty="0">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latin typeface="Rockwell" panose="02060603020205020403" pitchFamily="18" charset="0"/>
                <a:ea typeface="HG Mincho Light J"/>
                <a:cs typeface="Arial Unicode MS" panose="020B0604020202020204" pitchFamily="34" charset="-128"/>
              </a:rPr>
              <a:t> </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le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coincement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a:p>
            <a:pPr eaLnBrk="1">
              <a:buFont typeface="StarSymbol"/>
              <a:buNone/>
              <a:defRPr/>
            </a:pPr>
            <a:endParaRPr lang="en-US" altLang="fr-FR" sz="1800" i="1" dirty="0">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les tampons tangents,</a:t>
            </a:r>
          </a:p>
          <a:p>
            <a:pPr eaLnBrk="1">
              <a:buFont typeface="StarSymbol"/>
              <a:buNone/>
              <a:defRPr/>
            </a:pPr>
            <a:endParaRPr lang="en-US" altLang="fr-FR" sz="1800" i="1" dirty="0">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latin typeface="Rockwell" panose="02060603020205020403" pitchFamily="18" charset="0"/>
                <a:ea typeface="HG Mincho Light J"/>
                <a:cs typeface="Arial Unicode MS" panose="020B0604020202020204" pitchFamily="34" charset="-128"/>
              </a:rPr>
              <a:t> entre </a:t>
            </a:r>
            <a:r>
              <a:rPr lang="en-US" altLang="fr-FR" sz="1800" i="1" dirty="0" err="1">
                <a:latin typeface="Rockwell" panose="02060603020205020403" pitchFamily="18" charset="0"/>
                <a:ea typeface="HG Mincho Light J"/>
                <a:cs typeface="Arial Unicode MS" panose="020B0604020202020204" pitchFamily="34" charset="-128"/>
              </a:rPr>
              <a:t>autre</a:t>
            </a:r>
            <a:r>
              <a:rPr lang="en-US" altLang="fr-FR" sz="1800" i="1" dirty="0">
                <a:latin typeface="Rockwell" panose="02060603020205020403" pitchFamily="18" charset="0"/>
                <a:ea typeface="HG Mincho Light J"/>
                <a:cs typeface="Arial Unicode MS" panose="020B0604020202020204" pitchFamily="34" charset="-128"/>
              </a:rPr>
              <a:t>…</a:t>
            </a:r>
            <a:r>
              <a:rPr lang="en-US" altLang="fr-FR" sz="1800" i="1" dirty="0">
                <a:latin typeface="Comic Sans MS" panose="030F0702030302020204" pitchFamily="66" charset="0"/>
                <a:ea typeface="HG Mincho Light J"/>
                <a:cs typeface="Arial Unicode MS" panose="020B0604020202020204" pitchFamily="34" charset="-128"/>
              </a:rPr>
              <a:t>             </a:t>
            </a:r>
          </a:p>
        </p:txBody>
      </p:sp>
      <p:pic>
        <p:nvPicPr>
          <p:cNvPr id="5" name="Image 4">
            <a:extLst>
              <a:ext uri="{FF2B5EF4-FFF2-40B4-BE49-F238E27FC236}">
                <a16:creationId xmlns:a16="http://schemas.microsoft.com/office/drawing/2014/main" id="{2D66A060-325B-4999-94C6-041E250740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4763" y="1049338"/>
            <a:ext cx="251618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8182DB1E-B49B-4714-AE5E-879650100B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08201" y="2316163"/>
            <a:ext cx="2119313" cy="14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28D1132B-D069-48E0-AFA9-8B408548DF6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91363" y="2070083"/>
            <a:ext cx="1395412" cy="165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653AE8E2-68F3-47AF-A47B-88AC4B2978C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81490" y="3117849"/>
            <a:ext cx="2119313"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re 7">
            <a:extLst>
              <a:ext uri="{FF2B5EF4-FFF2-40B4-BE49-F238E27FC236}">
                <a16:creationId xmlns:a16="http://schemas.microsoft.com/office/drawing/2014/main" id="{89CCA24F-FEC4-4715-9B30-EA8AC0EE7E47}"/>
              </a:ext>
            </a:extLst>
          </p:cNvPr>
          <p:cNvSpPr txBox="1">
            <a:spLocks/>
          </p:cNvSpPr>
          <p:nvPr/>
        </p:nvSpPr>
        <p:spPr bwMode="auto">
          <a:xfrm>
            <a:off x="-107950" y="157163"/>
            <a:ext cx="4679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Ft2</a:t>
            </a:r>
          </a:p>
        </p:txBody>
      </p:sp>
      <p:sp>
        <p:nvSpPr>
          <p:cNvPr id="11" name="ZoneTexte 8">
            <a:extLst>
              <a:ext uri="{FF2B5EF4-FFF2-40B4-BE49-F238E27FC236}">
                <a16:creationId xmlns:a16="http://schemas.microsoft.com/office/drawing/2014/main" id="{B3273B31-F47E-41D1-BB03-9FE5E84BF921}"/>
              </a:ext>
            </a:extLst>
          </p:cNvPr>
          <p:cNvSpPr txBox="1">
            <a:spLocks noChangeArrowheads="1"/>
          </p:cNvSpPr>
          <p:nvPr/>
        </p:nvSpPr>
        <p:spPr bwMode="auto">
          <a:xfrm>
            <a:off x="3087688" y="-2148553"/>
            <a:ext cx="5399087" cy="169386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dirty="0" err="1">
                <a:solidFill>
                  <a:srgbClr val="FF0000"/>
                </a:solidFill>
                <a:latin typeface="Rockwell" panose="02060603020205020403" pitchFamily="18" charset="0"/>
                <a:ea typeface="HG Mincho Light J"/>
                <a:cs typeface="Rockwell" panose="02060603020205020403" pitchFamily="18" charset="0"/>
              </a:rPr>
              <a:t>Réglage</a:t>
            </a:r>
            <a:r>
              <a:rPr lang="en-US" altLang="fr-FR" b="1" i="1" dirty="0">
                <a:solidFill>
                  <a:srgbClr val="FF0000"/>
                </a:solidFill>
                <a:latin typeface="Rockwell" panose="02060603020205020403" pitchFamily="18" charset="0"/>
                <a:ea typeface="HG Mincho Light J"/>
                <a:cs typeface="Rockwell" panose="02060603020205020403" pitchFamily="18" charset="0"/>
              </a:rPr>
              <a:t> </a:t>
            </a:r>
            <a:r>
              <a:rPr lang="en-US" altLang="fr-FR" b="1" i="1" dirty="0" err="1">
                <a:solidFill>
                  <a:srgbClr val="FF0000"/>
                </a:solidFill>
                <a:latin typeface="Rockwell" panose="02060603020205020403" pitchFamily="18" charset="0"/>
                <a:ea typeface="HG Mincho Light J"/>
                <a:cs typeface="Rockwell" panose="02060603020205020403" pitchFamily="18" charset="0"/>
              </a:rPr>
              <a:t>angulaire</a:t>
            </a:r>
            <a:r>
              <a:rPr lang="en-US" altLang="fr-FR" b="1" i="1" dirty="0">
                <a:solidFill>
                  <a:srgbClr val="FF0000"/>
                </a:solidFill>
                <a:latin typeface="Rockwell" panose="02060603020205020403" pitchFamily="18" charset="0"/>
                <a:ea typeface="HG Mincho Light J"/>
                <a:cs typeface="Rockwell" panose="02060603020205020403" pitchFamily="18" charset="0"/>
              </a:rPr>
              <a:t> et</a:t>
            </a:r>
          </a:p>
          <a:p>
            <a:pPr algn="ctr" eaLnBrk="1">
              <a:spcBef>
                <a:spcPct val="0"/>
              </a:spcBef>
              <a:buFontTx/>
              <a:buNone/>
            </a:pPr>
            <a:r>
              <a:rPr lang="en-US" altLang="fr-FR" b="1" i="1" dirty="0">
                <a:solidFill>
                  <a:srgbClr val="FF0000"/>
                </a:solidFill>
                <a:latin typeface="Rockwell" panose="02060603020205020403" pitchFamily="18" charset="0"/>
                <a:ea typeface="HG Mincho Light J"/>
                <a:cs typeface="Rockwell" panose="02060603020205020403" pitchFamily="18" charset="0"/>
              </a:rPr>
              <a:t> </a:t>
            </a:r>
            <a:r>
              <a:rPr lang="en-US" altLang="fr-FR" b="1" i="1" dirty="0" err="1">
                <a:solidFill>
                  <a:srgbClr val="FF0000"/>
                </a:solidFill>
                <a:latin typeface="Rockwell" panose="02060603020205020403" pitchFamily="18" charset="0"/>
                <a:ea typeface="HG Mincho Light J"/>
                <a:cs typeface="Rockwell" panose="02060603020205020403" pitchFamily="18" charset="0"/>
              </a:rPr>
              <a:t>Réglage</a:t>
            </a:r>
            <a:r>
              <a:rPr lang="en-US" altLang="fr-FR" b="1" i="1" dirty="0">
                <a:solidFill>
                  <a:srgbClr val="FF0000"/>
                </a:solidFill>
                <a:latin typeface="Rockwell" panose="02060603020205020403" pitchFamily="18" charset="0"/>
                <a:ea typeface="HG Mincho Light J"/>
                <a:cs typeface="Rockwell" panose="02060603020205020403" pitchFamily="18" charset="0"/>
              </a:rPr>
              <a:t> axial</a:t>
            </a:r>
          </a:p>
          <a:p>
            <a:pPr algn="ctr" eaLnBrk="1">
              <a:spcBef>
                <a:spcPct val="0"/>
              </a:spcBef>
              <a:buFontTx/>
              <a:buNone/>
            </a:pPr>
            <a:r>
              <a:rPr lang="en-US" altLang="fr-FR" b="1" i="1" dirty="0" err="1">
                <a:solidFill>
                  <a:srgbClr val="FF0000"/>
                </a:solidFill>
                <a:latin typeface="Rockwell" panose="02060603020205020403" pitchFamily="18" charset="0"/>
                <a:ea typeface="HG Mincho Light J"/>
                <a:cs typeface="Rockwell" panose="02060603020205020403" pitchFamily="18" charset="0"/>
              </a:rPr>
              <a:t>possibles</a:t>
            </a:r>
            <a:r>
              <a:rPr lang="en-US" altLang="fr-FR" b="1" i="1" dirty="0">
                <a:solidFill>
                  <a:srgbClr val="FF0000"/>
                </a:solidFill>
                <a:latin typeface="Rockwell" panose="02060603020205020403" pitchFamily="18" charset="0"/>
                <a:ea typeface="HG Mincho Light J"/>
                <a:cs typeface="Rockwell" panose="02060603020205020403" pitchFamily="18" charset="0"/>
              </a:rPr>
              <a:t>.</a:t>
            </a:r>
          </a:p>
        </p:txBody>
      </p:sp>
      <p:sp>
        <p:nvSpPr>
          <p:cNvPr id="12" name="ZoneTexte 10">
            <a:extLst>
              <a:ext uri="{FF2B5EF4-FFF2-40B4-BE49-F238E27FC236}">
                <a16:creationId xmlns:a16="http://schemas.microsoft.com/office/drawing/2014/main" id="{7891756B-F4AF-4A92-BD57-B6A305623EF2}"/>
              </a:ext>
            </a:extLst>
          </p:cNvPr>
          <p:cNvSpPr txBox="1">
            <a:spLocks noChangeArrowheads="1"/>
          </p:cNvSpPr>
          <p:nvPr/>
        </p:nvSpPr>
        <p:spPr bwMode="auto">
          <a:xfrm>
            <a:off x="-103187" y="6037263"/>
            <a:ext cx="1150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14/35</a:t>
            </a:r>
          </a:p>
        </p:txBody>
      </p:sp>
    </p:spTree>
    <p:extLst>
      <p:ext uri="{BB962C8B-B14F-4D97-AF65-F5344CB8AC3E}">
        <p14:creationId xmlns:p14="http://schemas.microsoft.com/office/powerpoint/2010/main" val="164023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7"/>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972966" y="-16810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83943EC4-A911-406A-98D0-70F0C8E30881}"/>
              </a:ext>
            </a:extLst>
          </p:cNvPr>
          <p:cNvSpPr txBox="1">
            <a:spLocks noChangeArrowheads="1"/>
          </p:cNvSpPr>
          <p:nvPr/>
        </p:nvSpPr>
        <p:spPr bwMode="auto">
          <a:xfrm>
            <a:off x="-107950" y="50022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50433879-FA95-49C1-BF7F-47BF52FB0AE2}"/>
              </a:ext>
            </a:extLst>
          </p:cNvPr>
          <p:cNvSpPr txBox="1">
            <a:spLocks/>
          </p:cNvSpPr>
          <p:nvPr/>
        </p:nvSpPr>
        <p:spPr bwMode="auto">
          <a:xfrm>
            <a:off x="0" y="530225"/>
            <a:ext cx="847725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Maintient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bg1">
                    <a:lumMod val="10000"/>
                  </a:schemeClr>
                </a:solidFill>
                <a:latin typeface="Comic Sans MS" panose="030F0702030302020204" pitchFamily="66" charset="0"/>
                <a:ea typeface="HG Mincho Light J"/>
                <a:cs typeface="Arial Unicode MS" panose="020B0604020202020204" pitchFamily="34" charset="-128"/>
              </a:rPr>
              <a:t>en</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 position (MAP):</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p>
          <a:p>
            <a:pPr eaLnBrk="1">
              <a:buFont typeface="StarSymbol"/>
              <a:buNone/>
              <a:defRPr/>
            </a:pPr>
            <a:r>
              <a:rPr lang="en-US" altLang="fr-FR" sz="2400" b="1" u="sng" dirty="0">
                <a:solidFill>
                  <a:srgbClr val="FF950E"/>
                </a:solidFill>
                <a:latin typeface="Rockwell" panose="02060603020205020403" pitchFamily="18" charset="0"/>
                <a:ea typeface="HG Mincho Light J"/>
                <a:cs typeface="Arial Unicode MS" panose="020B0604020202020204" pitchFamily="34" charset="-128"/>
              </a:rPr>
              <a:t>par </a:t>
            </a:r>
            <a:r>
              <a:rPr lang="en-US" altLang="fr-FR" sz="2400" b="1" u="sng" dirty="0" err="1">
                <a:solidFill>
                  <a:srgbClr val="FF950E"/>
                </a:solidFill>
                <a:latin typeface="Rockwell" panose="02060603020205020403" pitchFamily="18" charset="0"/>
                <a:ea typeface="HG Mincho Light J"/>
                <a:cs typeface="Arial Unicode MS" panose="020B0604020202020204" pitchFamily="34" charset="-128"/>
              </a:rPr>
              <a:t>Adhérence</a:t>
            </a:r>
            <a:endParaRPr lang="en-US" altLang="fr-FR" sz="2400" b="1" u="sng" dirty="0">
              <a:solidFill>
                <a:srgbClr val="FF950E"/>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b="1" i="1" dirty="0">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b="1" i="1" dirty="0" err="1">
                <a:solidFill>
                  <a:schemeClr val="bg1">
                    <a:lumMod val="10000"/>
                  </a:schemeClr>
                </a:solidFill>
                <a:latin typeface="Rockwell" panose="02060603020205020403" pitchFamily="18" charset="0"/>
                <a:ea typeface="HG Mincho Light J"/>
                <a:cs typeface="Arial Unicode MS" panose="020B0604020202020204" pitchFamily="34" charset="-128"/>
              </a:rPr>
              <a:t>Ajustement</a:t>
            </a:r>
            <a:r>
              <a:rPr lang="en-US" altLang="fr-FR" sz="1800" b="1"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b="1" i="1" dirty="0" err="1">
                <a:solidFill>
                  <a:schemeClr val="bg1">
                    <a:lumMod val="10000"/>
                  </a:schemeClr>
                </a:solidFill>
                <a:latin typeface="Rockwell" panose="02060603020205020403" pitchFamily="18" charset="0"/>
                <a:ea typeface="HG Mincho Light J"/>
                <a:cs typeface="Arial Unicode MS" panose="020B0604020202020204" pitchFamily="34" charset="-128"/>
              </a:rPr>
              <a:t>serré</a:t>
            </a:r>
            <a:r>
              <a:rPr lang="en-US" altLang="fr-FR" sz="1800" b="1" i="1" dirty="0">
                <a:solidFill>
                  <a:schemeClr val="bg1">
                    <a:lumMod val="10000"/>
                  </a:schemeClr>
                </a:solidFill>
                <a:latin typeface="Rockwell" panose="02060603020205020403" pitchFamily="18" charset="0"/>
                <a:ea typeface="HG Mincho Light J"/>
                <a:cs typeface="Arial Unicode MS" panose="020B0604020202020204" pitchFamily="34" charset="-128"/>
              </a:rPr>
              <a:t> ( </a:t>
            </a:r>
            <a:r>
              <a:rPr lang="en-US" altLang="fr-FR" sz="1800" b="1" i="1" dirty="0" err="1">
                <a:solidFill>
                  <a:schemeClr val="bg1">
                    <a:lumMod val="10000"/>
                  </a:schemeClr>
                </a:solidFill>
                <a:latin typeface="Rockwell" panose="02060603020205020403" pitchFamily="18" charset="0"/>
                <a:ea typeface="HG Mincho Light J"/>
                <a:cs typeface="Arial Unicode MS" panose="020B0604020202020204" pitchFamily="34" charset="-128"/>
              </a:rPr>
              <a:t>voir</a:t>
            </a:r>
            <a:r>
              <a:rPr lang="en-US" altLang="fr-FR" sz="1800" b="1"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b="1" i="1" dirty="0" err="1">
                <a:solidFill>
                  <a:schemeClr val="bg1">
                    <a:lumMod val="10000"/>
                  </a:schemeClr>
                </a:solidFill>
                <a:latin typeface="Rockwell" panose="02060603020205020403" pitchFamily="18" charset="0"/>
                <a:ea typeface="HG Mincho Light J"/>
                <a:cs typeface="Arial Unicode MS" panose="020B0604020202020204" pitchFamily="34" charset="-128"/>
              </a:rPr>
              <a:t>frettage</a:t>
            </a:r>
            <a:r>
              <a:rPr lang="en-US" altLang="fr-FR" sz="1800" b="1" i="1"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5" name="Image 3">
            <a:extLst>
              <a:ext uri="{FF2B5EF4-FFF2-40B4-BE49-F238E27FC236}">
                <a16:creationId xmlns:a16="http://schemas.microsoft.com/office/drawing/2014/main" id="{C2B9CF9A-097D-47C3-9953-B8C5740B16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951038"/>
            <a:ext cx="935990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encastrement3">
            <a:extLst>
              <a:ext uri="{FF2B5EF4-FFF2-40B4-BE49-F238E27FC236}">
                <a16:creationId xmlns:a16="http://schemas.microsoft.com/office/drawing/2014/main" id="{170064FA-3664-4D5B-BB0D-B443D05BAB7F}"/>
              </a:ext>
            </a:extLst>
          </p:cNvPr>
          <p:cNvPicPr>
            <a:picLocks noChangeAspect="1"/>
          </p:cNvPicPr>
          <p:nvPr/>
        </p:nvPicPr>
        <p:blipFill>
          <a:blip r:embed="rId4">
            <a:extLst>
              <a:ext uri="{28A0092B-C50C-407E-A947-70E740481C1C}">
                <a14:useLocalDpi xmlns:a14="http://schemas.microsoft.com/office/drawing/2010/main" val="0"/>
              </a:ext>
            </a:extLst>
          </a:blip>
          <a:srcRect l="-4552" r="29433"/>
          <a:stretch>
            <a:fillRect/>
          </a:stretch>
        </p:blipFill>
        <p:spPr bwMode="auto">
          <a:xfrm>
            <a:off x="3890963" y="1728788"/>
            <a:ext cx="2333625"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5">
            <a:extLst>
              <a:ext uri="{FF2B5EF4-FFF2-40B4-BE49-F238E27FC236}">
                <a16:creationId xmlns:a16="http://schemas.microsoft.com/office/drawing/2014/main" id="{3B8504B0-076C-4E39-AD81-B73F677C5538}"/>
              </a:ext>
            </a:extLst>
          </p:cNvPr>
          <p:cNvSpPr txBox="1">
            <a:spLocks/>
          </p:cNvSpPr>
          <p:nvPr/>
        </p:nvSpPr>
        <p:spPr bwMode="auto">
          <a:xfrm>
            <a:off x="-107950" y="10160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Ft2</a:t>
            </a:r>
          </a:p>
        </p:txBody>
      </p:sp>
      <p:sp>
        <p:nvSpPr>
          <p:cNvPr id="8" name="Forme libre 6">
            <a:hlinkClick r:id="rId5" action="ppaction://hlinksldjump"/>
            <a:extLst>
              <a:ext uri="{FF2B5EF4-FFF2-40B4-BE49-F238E27FC236}">
                <a16:creationId xmlns:a16="http://schemas.microsoft.com/office/drawing/2014/main" id="{1E2D3A99-2EAD-4840-B68D-C4FAF521CD2E}"/>
              </a:ext>
            </a:extLst>
          </p:cNvPr>
          <p:cNvSpPr/>
          <p:nvPr/>
        </p:nvSpPr>
        <p:spPr>
          <a:xfrm>
            <a:off x="4938713" y="1189038"/>
            <a:ext cx="533400"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Tree>
    <p:extLst>
      <p:ext uri="{BB962C8B-B14F-4D97-AF65-F5344CB8AC3E}">
        <p14:creationId xmlns:p14="http://schemas.microsoft.com/office/powerpoint/2010/main" val="362758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18E2C505-2910-46DE-BD71-AAE04FDE6414}"/>
              </a:ext>
            </a:extLst>
          </p:cNvPr>
          <p:cNvSpPr txBox="1">
            <a:spLocks/>
          </p:cNvSpPr>
          <p:nvPr/>
        </p:nvSpPr>
        <p:spPr bwMode="auto">
          <a:xfrm>
            <a:off x="0" y="190500"/>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LES ELEMENTS D'ASSEMBLAGES </a:t>
            </a:r>
          </a:p>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STANDARDS:</a:t>
            </a:r>
            <a:r>
              <a:rPr lang="en-US" altLang="fr-FR" sz="2400" b="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Eléments</a:t>
            </a:r>
            <a:r>
              <a:rPr lang="en-US" altLang="fr-FR" sz="2400" b="1" u="sng" dirty="0">
                <a:solidFill>
                  <a:schemeClr val="accent6">
                    <a:lumMod val="75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filetés</a:t>
            </a:r>
            <a:endParaRPr lang="en-US" altLang="fr-FR" sz="2400" b="1" u="sng" dirty="0">
              <a:solidFill>
                <a:schemeClr val="accent6">
                  <a:lumMod val="75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vis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d'assemblage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goujons.:</a:t>
            </a: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écrous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p:txBody>
      </p:sp>
      <p:pic>
        <p:nvPicPr>
          <p:cNvPr id="5" name="Image 3">
            <a:extLst>
              <a:ext uri="{FF2B5EF4-FFF2-40B4-BE49-F238E27FC236}">
                <a16:creationId xmlns:a16="http://schemas.microsoft.com/office/drawing/2014/main" id="{B86881E4-0020-4D45-94FF-9047467798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41662" y="1109662"/>
            <a:ext cx="16573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4">
            <a:extLst>
              <a:ext uri="{FF2B5EF4-FFF2-40B4-BE49-F238E27FC236}">
                <a16:creationId xmlns:a16="http://schemas.microsoft.com/office/drawing/2014/main" id="{211D6E1B-EE0A-4868-BF73-6B9AD435FCA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1550" y="930275"/>
            <a:ext cx="152241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189AE320-9450-4B4D-8670-45879983A2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69012" y="1189037"/>
            <a:ext cx="1290638"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369B35AE-4841-43F7-AF05-D7426E77B6B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0" y="1212849"/>
            <a:ext cx="12668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2D7AE6BC-12F7-4BC2-9BE6-ED62D4FC5D0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98934" y="2351088"/>
            <a:ext cx="232754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67D939CF-5638-4360-A60A-2EB954DC662F}"/>
              </a:ext>
            </a:extLst>
          </p:cNvPr>
          <p:cNvSpPr txBox="1"/>
          <p:nvPr/>
        </p:nvSpPr>
        <p:spPr>
          <a:xfrm>
            <a:off x="6465887" y="3989387"/>
            <a:ext cx="1992313" cy="261938"/>
          </a:xfrm>
          <a:prstGeom prst="rect">
            <a:avLst/>
          </a:prstGeom>
          <a:noFill/>
          <a:ln>
            <a:noFill/>
          </a:ln>
        </p:spPr>
        <p:txBody>
          <a:bodyPr anchorCtr="1" compatLnSpc="0"/>
          <a:lstStyle/>
          <a:p>
            <a:pPr algn="ctr" eaLnBrk="1" fontAlgn="auto">
              <a:spcBef>
                <a:spcPts val="0"/>
              </a:spcBef>
              <a:spcAft>
                <a:spcPts val="0"/>
              </a:spcAft>
              <a:defRPr sz="1800" b="0" i="0" u="none" strike="noStrike" kern="0" cap="none" spc="0" baseline="0">
                <a:solidFill>
                  <a:srgbClr val="000000"/>
                </a:solidFill>
                <a:uFillTx/>
              </a:defRPr>
            </a:pPr>
            <a:r>
              <a:rPr lang="fr-FR" sz="1100" kern="0" dirty="0">
                <a:solidFill>
                  <a:srgbClr val="000000"/>
                </a:solidFill>
                <a:latin typeface="Rockwell" pitchFamily="18"/>
                <a:ea typeface="Times New Roman" pitchFamily="18"/>
                <a:cs typeface="Times New Roman" pitchFamily="18"/>
              </a:rPr>
              <a:t>Montage d’un goujon</a:t>
            </a:r>
          </a:p>
        </p:txBody>
      </p:sp>
      <p:pic>
        <p:nvPicPr>
          <p:cNvPr id="12" name="Image 11">
            <a:extLst>
              <a:ext uri="{FF2B5EF4-FFF2-40B4-BE49-F238E27FC236}">
                <a16:creationId xmlns:a16="http://schemas.microsoft.com/office/drawing/2014/main" id="{A1034977-D125-42D0-8891-664CD963883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8043" y="3648075"/>
            <a:ext cx="5770562"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ncastrement">
            <a:extLst>
              <a:ext uri="{FF2B5EF4-FFF2-40B4-BE49-F238E27FC236}">
                <a16:creationId xmlns:a16="http://schemas.microsoft.com/office/drawing/2014/main" id="{4D3B37C2-2533-4FB6-B9AF-2166089E056D}"/>
              </a:ext>
            </a:extLst>
          </p:cNvPr>
          <p:cNvPicPr>
            <a:picLocks noChangeAspect="1"/>
          </p:cNvPicPr>
          <p:nvPr/>
        </p:nvPicPr>
        <p:blipFill>
          <a:blip r:embed="rId9">
            <a:extLst>
              <a:ext uri="{28A0092B-C50C-407E-A947-70E740481C1C}">
                <a14:useLocalDpi xmlns:a14="http://schemas.microsoft.com/office/drawing/2010/main" val="0"/>
              </a:ext>
            </a:extLst>
          </a:blip>
          <a:srcRect b="21935"/>
          <a:stretch>
            <a:fillRect/>
          </a:stretch>
        </p:blipFill>
        <p:spPr bwMode="auto">
          <a:xfrm>
            <a:off x="2725737" y="2333187"/>
            <a:ext cx="2287587" cy="13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rme libre 11">
            <a:hlinkClick r:id="rId10" action="ppaction://hlinksldjump"/>
            <a:extLst>
              <a:ext uri="{FF2B5EF4-FFF2-40B4-BE49-F238E27FC236}">
                <a16:creationId xmlns:a16="http://schemas.microsoft.com/office/drawing/2014/main" id="{EBE73561-0402-4C92-A078-B5809BE61C29}"/>
              </a:ext>
            </a:extLst>
          </p:cNvPr>
          <p:cNvSpPr/>
          <p:nvPr/>
        </p:nvSpPr>
        <p:spPr>
          <a:xfrm>
            <a:off x="-92076" y="1281112"/>
            <a:ext cx="533401"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15" name="Forme libre 12">
            <a:hlinkClick r:id="rId11" action="ppaction://hlinksldjump"/>
            <a:extLst>
              <a:ext uri="{FF2B5EF4-FFF2-40B4-BE49-F238E27FC236}">
                <a16:creationId xmlns:a16="http://schemas.microsoft.com/office/drawing/2014/main" id="{2810718E-8D61-4D0F-A48C-7A5D929A839E}"/>
              </a:ext>
            </a:extLst>
          </p:cNvPr>
          <p:cNvSpPr/>
          <p:nvPr/>
        </p:nvSpPr>
        <p:spPr>
          <a:xfrm>
            <a:off x="-26195" y="3976687"/>
            <a:ext cx="533401"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16" name="Forme libre 13">
            <a:hlinkClick r:id="rId12" action="ppaction://hlinksldjump"/>
            <a:extLst>
              <a:ext uri="{FF2B5EF4-FFF2-40B4-BE49-F238E27FC236}">
                <a16:creationId xmlns:a16="http://schemas.microsoft.com/office/drawing/2014/main" id="{7BA9A8E5-A889-4185-9105-1581C70853E5}"/>
              </a:ext>
            </a:extLst>
          </p:cNvPr>
          <p:cNvSpPr/>
          <p:nvPr/>
        </p:nvSpPr>
        <p:spPr>
          <a:xfrm>
            <a:off x="-92076" y="2803525"/>
            <a:ext cx="533401"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17" name="ZoneTexte 16">
            <a:extLst>
              <a:ext uri="{FF2B5EF4-FFF2-40B4-BE49-F238E27FC236}">
                <a16:creationId xmlns:a16="http://schemas.microsoft.com/office/drawing/2014/main" id="{AF8AF60C-BF4D-4424-B5A8-F8190C44EDB0}"/>
              </a:ext>
            </a:extLst>
          </p:cNvPr>
          <p:cNvSpPr txBox="1">
            <a:spLocks noChangeArrowheads="1"/>
          </p:cNvSpPr>
          <p:nvPr/>
        </p:nvSpPr>
        <p:spPr bwMode="auto">
          <a:xfrm>
            <a:off x="3369468" y="-2609850"/>
            <a:ext cx="5399088" cy="22891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dirty="0" err="1">
                <a:solidFill>
                  <a:srgbClr val="FF0000"/>
                </a:solidFill>
                <a:latin typeface="Rockwell" panose="02060603020205020403" pitchFamily="18" charset="0"/>
                <a:ea typeface="HG Mincho Light J"/>
                <a:cs typeface="Rockwell" panose="02060603020205020403" pitchFamily="18" charset="0"/>
              </a:rPr>
              <a:t>Réglage</a:t>
            </a:r>
            <a:r>
              <a:rPr lang="en-US" altLang="fr-FR" b="1" i="1" dirty="0">
                <a:solidFill>
                  <a:srgbClr val="FF0000"/>
                </a:solidFill>
                <a:latin typeface="Rockwell" panose="02060603020205020403" pitchFamily="18" charset="0"/>
                <a:ea typeface="HG Mincho Light J"/>
                <a:cs typeface="Rockwell" panose="02060603020205020403" pitchFamily="18" charset="0"/>
              </a:rPr>
              <a:t> </a:t>
            </a:r>
            <a:r>
              <a:rPr lang="en-US" altLang="fr-FR" b="1" i="1" dirty="0" err="1">
                <a:solidFill>
                  <a:srgbClr val="FF0000"/>
                </a:solidFill>
                <a:latin typeface="Rockwell" panose="02060603020205020403" pitchFamily="18" charset="0"/>
                <a:ea typeface="HG Mincho Light J"/>
                <a:cs typeface="Rockwell" panose="02060603020205020403" pitchFamily="18" charset="0"/>
              </a:rPr>
              <a:t>angulaire</a:t>
            </a:r>
            <a:r>
              <a:rPr lang="en-US" altLang="fr-FR" b="1" i="1" dirty="0">
                <a:solidFill>
                  <a:srgbClr val="FF0000"/>
                </a:solidFill>
                <a:latin typeface="Rockwell" panose="02060603020205020403" pitchFamily="18" charset="0"/>
                <a:ea typeface="HG Mincho Light J"/>
                <a:cs typeface="Rockwell" panose="02060603020205020403" pitchFamily="18" charset="0"/>
              </a:rPr>
              <a:t> impossible </a:t>
            </a:r>
            <a:r>
              <a:rPr lang="en-US" altLang="fr-FR" b="1" i="1" dirty="0" err="1">
                <a:solidFill>
                  <a:srgbClr val="FF0000"/>
                </a:solidFill>
                <a:latin typeface="Rockwell" panose="02060603020205020403" pitchFamily="18" charset="0"/>
                <a:ea typeface="HG Mincho Light J"/>
                <a:cs typeface="Rockwell" panose="02060603020205020403" pitchFamily="18" charset="0"/>
              </a:rPr>
              <a:t>si</a:t>
            </a:r>
            <a:r>
              <a:rPr lang="en-US" altLang="fr-FR" b="1" i="1" dirty="0">
                <a:solidFill>
                  <a:srgbClr val="FF0000"/>
                </a:solidFill>
                <a:latin typeface="Rockwell" panose="02060603020205020403" pitchFamily="18" charset="0"/>
                <a:ea typeface="HG Mincho Light J"/>
                <a:cs typeface="Rockwell" panose="02060603020205020403" pitchFamily="18" charset="0"/>
              </a:rPr>
              <a:t> plus </a:t>
            </a:r>
            <a:r>
              <a:rPr lang="en-US" altLang="fr-FR" b="1" i="1" dirty="0" err="1">
                <a:solidFill>
                  <a:srgbClr val="FF0000"/>
                </a:solidFill>
                <a:latin typeface="Rockwell" panose="02060603020205020403" pitchFamily="18" charset="0"/>
                <a:ea typeface="HG Mincho Light J"/>
                <a:cs typeface="Rockwell" panose="02060603020205020403" pitchFamily="18" charset="0"/>
              </a:rPr>
              <a:t>d'une</a:t>
            </a:r>
            <a:r>
              <a:rPr lang="en-US" altLang="fr-FR" b="1" i="1" dirty="0">
                <a:solidFill>
                  <a:srgbClr val="FF0000"/>
                </a:solidFill>
                <a:latin typeface="Rockwell" panose="02060603020205020403" pitchFamily="18" charset="0"/>
                <a:ea typeface="HG Mincho Light J"/>
                <a:cs typeface="Rockwell" panose="02060603020205020403" pitchFamily="18" charset="0"/>
              </a:rPr>
              <a:t> vis.</a:t>
            </a:r>
          </a:p>
          <a:p>
            <a:pPr algn="ctr" eaLnBrk="1">
              <a:spcBef>
                <a:spcPct val="0"/>
              </a:spcBef>
              <a:buFontTx/>
              <a:buNone/>
            </a:pPr>
            <a:r>
              <a:rPr lang="en-US" altLang="fr-FR" b="1" i="1" dirty="0">
                <a:solidFill>
                  <a:srgbClr val="FF0000"/>
                </a:solidFill>
                <a:latin typeface="Rockwell" panose="02060603020205020403" pitchFamily="18" charset="0"/>
                <a:ea typeface="HG Mincho Light J"/>
                <a:cs typeface="Rockwell" panose="02060603020205020403" pitchFamily="18" charset="0"/>
              </a:rPr>
              <a:t> </a:t>
            </a:r>
            <a:r>
              <a:rPr lang="en-US" altLang="fr-FR" b="1" i="1" dirty="0" err="1">
                <a:solidFill>
                  <a:srgbClr val="FF0000"/>
                </a:solidFill>
                <a:latin typeface="Rockwell" panose="02060603020205020403" pitchFamily="18" charset="0"/>
                <a:ea typeface="HG Mincho Light J"/>
                <a:cs typeface="Rockwell" panose="02060603020205020403" pitchFamily="18" charset="0"/>
              </a:rPr>
              <a:t>Réglage</a:t>
            </a:r>
            <a:r>
              <a:rPr lang="en-US" altLang="fr-FR" b="1" i="1" dirty="0">
                <a:solidFill>
                  <a:srgbClr val="FF0000"/>
                </a:solidFill>
                <a:latin typeface="Rockwell" panose="02060603020205020403" pitchFamily="18" charset="0"/>
                <a:ea typeface="HG Mincho Light J"/>
                <a:cs typeface="Rockwell" panose="02060603020205020403" pitchFamily="18" charset="0"/>
              </a:rPr>
              <a:t> axial impossible.</a:t>
            </a:r>
          </a:p>
        </p:txBody>
      </p:sp>
      <p:sp>
        <p:nvSpPr>
          <p:cNvPr id="18" name="ZoneTexte 16">
            <a:extLst>
              <a:ext uri="{FF2B5EF4-FFF2-40B4-BE49-F238E27FC236}">
                <a16:creationId xmlns:a16="http://schemas.microsoft.com/office/drawing/2014/main" id="{E29EA72A-B4E3-42F9-A21D-6FD77E7C4A76}"/>
              </a:ext>
            </a:extLst>
          </p:cNvPr>
          <p:cNvSpPr txBox="1">
            <a:spLocks noChangeArrowheads="1"/>
          </p:cNvSpPr>
          <p:nvPr/>
        </p:nvSpPr>
        <p:spPr bwMode="auto">
          <a:xfrm>
            <a:off x="-92076" y="5497512"/>
            <a:ext cx="1150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dirty="0">
                <a:latin typeface="Arial" panose="020B0604020202020204" pitchFamily="34" charset="0"/>
              </a:rPr>
              <a:t>17/3</a:t>
            </a:r>
          </a:p>
        </p:txBody>
      </p:sp>
    </p:spTree>
    <p:extLst>
      <p:ext uri="{BB962C8B-B14F-4D97-AF65-F5344CB8AC3E}">
        <p14:creationId xmlns:p14="http://schemas.microsoft.com/office/powerpoint/2010/main" val="191852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13"/>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9"/>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985666" y="-18969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Espace réservé du texte 2">
            <a:extLst>
              <a:ext uri="{FF2B5EF4-FFF2-40B4-BE49-F238E27FC236}">
                <a16:creationId xmlns:a16="http://schemas.microsoft.com/office/drawing/2014/main" id="{1F0818F3-9133-49A7-9CBF-757D3F5CBE4F}"/>
              </a:ext>
            </a:extLst>
          </p:cNvPr>
          <p:cNvSpPr txBox="1">
            <a:spLocks/>
          </p:cNvSpPr>
          <p:nvPr/>
        </p:nvSpPr>
        <p:spPr bwMode="auto">
          <a:xfrm>
            <a:off x="0" y="189706"/>
            <a:ext cx="847725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LES ELEMENTS D'ASSEMBLAGES </a:t>
            </a:r>
          </a:p>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STANDARDS: </a:t>
            </a:r>
            <a:r>
              <a:rPr lang="en-US" altLang="fr-FR" sz="2400" b="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Eléments</a:t>
            </a:r>
            <a:r>
              <a:rPr lang="en-US" altLang="fr-FR" sz="2400" b="1" u="sng" dirty="0">
                <a:solidFill>
                  <a:schemeClr val="accent6">
                    <a:lumMod val="75000"/>
                  </a:schemeClr>
                </a:solidFill>
                <a:latin typeface="Comic Sans MS" panose="030F0702030302020204" pitchFamily="66" charset="0"/>
                <a:ea typeface="HG Mincho Light J"/>
                <a:cs typeface="Arial Unicode MS" panose="020B0604020202020204" pitchFamily="34" charset="-128"/>
              </a:rPr>
              <a:t> </a:t>
            </a:r>
            <a:r>
              <a:rPr lang="en-US" altLang="fr-FR" sz="2400" b="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filetés</a:t>
            </a:r>
            <a:endParaRPr lang="en-US" altLang="fr-FR" sz="2400" b="1" u="sng" dirty="0">
              <a:solidFill>
                <a:schemeClr val="accent6">
                  <a:lumMod val="75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vis de pression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diffèrent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des vis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d'assemblage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par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leur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fonction</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à savoir, la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réalisation</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d'arrêts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d'appuis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guidages</a:t>
            </a: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p:txBody>
      </p:sp>
      <p:pic>
        <p:nvPicPr>
          <p:cNvPr id="4" name="Image 3">
            <a:extLst>
              <a:ext uri="{FF2B5EF4-FFF2-40B4-BE49-F238E27FC236}">
                <a16:creationId xmlns:a16="http://schemas.microsoft.com/office/drawing/2014/main" id="{BB410BEE-64FB-4FC0-ACDF-15392C8BB7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8600" y="2839244"/>
            <a:ext cx="63754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5">
            <a:extLst>
              <a:ext uri="{FF2B5EF4-FFF2-40B4-BE49-F238E27FC236}">
                <a16:creationId xmlns:a16="http://schemas.microsoft.com/office/drawing/2014/main" id="{3AD9F684-D9DD-49EB-B5BE-397BE19FFC76}"/>
              </a:ext>
            </a:extLst>
          </p:cNvPr>
          <p:cNvSpPr txBox="1">
            <a:spLocks noChangeArrowheads="1"/>
          </p:cNvSpPr>
          <p:nvPr/>
        </p:nvSpPr>
        <p:spPr bwMode="auto">
          <a:xfrm>
            <a:off x="-576263" y="5842794"/>
            <a:ext cx="1150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22/35</a:t>
            </a:r>
          </a:p>
        </p:txBody>
      </p:sp>
      <p:sp>
        <p:nvSpPr>
          <p:cNvPr id="6" name="Forme libre 11">
            <a:hlinkClick r:id="rId4" action="ppaction://hlinksldjump"/>
            <a:extLst>
              <a:ext uri="{FF2B5EF4-FFF2-40B4-BE49-F238E27FC236}">
                <a16:creationId xmlns:a16="http://schemas.microsoft.com/office/drawing/2014/main" id="{FB30EACD-583A-40DE-951E-BDD8AF0F3AE9}"/>
              </a:ext>
            </a:extLst>
          </p:cNvPr>
          <p:cNvSpPr/>
          <p:nvPr/>
        </p:nvSpPr>
        <p:spPr>
          <a:xfrm>
            <a:off x="7699375" y="4620419"/>
            <a:ext cx="533400"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Tree>
    <p:extLst>
      <p:ext uri="{BB962C8B-B14F-4D97-AF65-F5344CB8AC3E}">
        <p14:creationId xmlns:p14="http://schemas.microsoft.com/office/powerpoint/2010/main" val="961901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99966" y="-14778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6094F522-8FAD-46E2-A829-AF557126BC10}"/>
              </a:ext>
            </a:extLst>
          </p:cNvPr>
          <p:cNvSpPr txBox="1">
            <a:spLocks noChangeArrowheads="1"/>
          </p:cNvSpPr>
          <p:nvPr/>
        </p:nvSpPr>
        <p:spPr bwMode="auto">
          <a:xfrm>
            <a:off x="-139700" y="53578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FDC94773-CC05-4FCC-AFD2-5AB3E590AF93}"/>
              </a:ext>
            </a:extLst>
          </p:cNvPr>
          <p:cNvSpPr txBox="1">
            <a:spLocks/>
          </p:cNvSpPr>
          <p:nvPr/>
        </p:nvSpPr>
        <p:spPr bwMode="auto">
          <a:xfrm>
            <a:off x="-139700" y="550991"/>
            <a:ext cx="84772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LE FREINAGE DES ELEMENTS DE VISSERIE:</a:t>
            </a:r>
          </a:p>
        </p:txBody>
      </p:sp>
      <p:pic>
        <p:nvPicPr>
          <p:cNvPr id="5" name="Image 3">
            <a:extLst>
              <a:ext uri="{FF2B5EF4-FFF2-40B4-BE49-F238E27FC236}">
                <a16:creationId xmlns:a16="http://schemas.microsoft.com/office/drawing/2014/main" id="{2C390460-AB90-4362-B33E-A93E5119DF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512" y="1128969"/>
            <a:ext cx="3817938"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566F718D-7649-44FE-A293-1D7D7DB94790}"/>
              </a:ext>
            </a:extLst>
          </p:cNvPr>
          <p:cNvSpPr txBox="1"/>
          <p:nvPr/>
        </p:nvSpPr>
        <p:spPr>
          <a:xfrm>
            <a:off x="4684713" y="1219457"/>
            <a:ext cx="4319587" cy="2700337"/>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Comic Sans MS" pitchFamily="66"/>
                <a:ea typeface="SimSun" pitchFamily="2"/>
                <a:cs typeface="Tahoma" pitchFamily="2"/>
              </a:rPr>
              <a:t>Problématique.</a:t>
            </a:r>
          </a:p>
          <a:p>
            <a:pPr eaLnBrk="1" fontAlgn="auto">
              <a:spcBef>
                <a:spcPts val="0"/>
              </a:spcBef>
              <a:spcAft>
                <a:spcPts val="0"/>
              </a:spcAft>
              <a:defRPr sz="1800" b="0" i="0" u="none" strike="noStrike" kern="0" cap="none" spc="0" baseline="0">
                <a:solidFill>
                  <a:srgbClr val="000000"/>
                </a:solidFill>
                <a:uFillTx/>
              </a:defRPr>
            </a:pPr>
            <a:endParaRPr lang="fr-FR" kern="0" dirty="0">
              <a:solidFill>
                <a:schemeClr val="bg1">
                  <a:lumMod val="10000"/>
                </a:schemeClr>
              </a:solidFill>
              <a:latin typeface="Comic Sans MS" pitchFamily="66"/>
              <a:ea typeface="SimSun" pitchFamily="2"/>
              <a:cs typeface="Tahoma" pitchFamily="2"/>
            </a:endParaRPr>
          </a:p>
          <a:p>
            <a:pP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Comic Sans MS" pitchFamily="66"/>
                <a:ea typeface="SimSun" pitchFamily="2"/>
                <a:cs typeface="Tahoma" pitchFamily="2"/>
              </a:rPr>
              <a:t>  Pour qu'un assemblage vissé puisse se monter, il faut maintenir un jeu</a:t>
            </a:r>
            <a:br>
              <a:rPr lang="fr-FR" kern="0" dirty="0">
                <a:solidFill>
                  <a:schemeClr val="bg1">
                    <a:lumMod val="10000"/>
                  </a:schemeClr>
                </a:solidFill>
                <a:latin typeface="Comic Sans MS" pitchFamily="66"/>
                <a:ea typeface="SimSun" pitchFamily="2"/>
                <a:cs typeface="Tahoma" pitchFamily="2"/>
              </a:rPr>
            </a:br>
            <a:r>
              <a:rPr lang="fr-FR" kern="0" dirty="0">
                <a:solidFill>
                  <a:schemeClr val="bg1">
                    <a:lumMod val="10000"/>
                  </a:schemeClr>
                </a:solidFill>
                <a:latin typeface="Comic Sans MS" pitchFamily="66"/>
                <a:ea typeface="SimSun" pitchFamily="2"/>
                <a:cs typeface="Tahoma" pitchFamily="2"/>
              </a:rPr>
              <a:t>fonctionnel, au niveau des filets, mais lorsque ce système est soumis à</a:t>
            </a:r>
            <a:br>
              <a:rPr lang="fr-FR" kern="0" dirty="0">
                <a:solidFill>
                  <a:schemeClr val="bg1">
                    <a:lumMod val="10000"/>
                  </a:schemeClr>
                </a:solidFill>
                <a:latin typeface="Comic Sans MS" pitchFamily="66"/>
                <a:ea typeface="SimSun" pitchFamily="2"/>
                <a:cs typeface="Tahoma" pitchFamily="2"/>
              </a:rPr>
            </a:br>
            <a:r>
              <a:rPr lang="fr-FR" kern="0" dirty="0">
                <a:solidFill>
                  <a:schemeClr val="bg1">
                    <a:lumMod val="10000"/>
                  </a:schemeClr>
                </a:solidFill>
                <a:latin typeface="Comic Sans MS" pitchFamily="66"/>
                <a:ea typeface="SimSun" pitchFamily="2"/>
                <a:cs typeface="Tahoma" pitchFamily="2"/>
              </a:rPr>
              <a:t>des chocs ou des vibrations, il y a un risque de desserrage</a:t>
            </a:r>
          </a:p>
        </p:txBody>
      </p:sp>
      <p:sp>
        <p:nvSpPr>
          <p:cNvPr id="7" name="ZoneTexte 6">
            <a:extLst>
              <a:ext uri="{FF2B5EF4-FFF2-40B4-BE49-F238E27FC236}">
                <a16:creationId xmlns:a16="http://schemas.microsoft.com/office/drawing/2014/main" id="{40BF6631-A57D-45A4-9B79-FFA01C341B35}"/>
              </a:ext>
            </a:extLst>
          </p:cNvPr>
          <p:cNvSpPr txBox="1"/>
          <p:nvPr/>
        </p:nvSpPr>
        <p:spPr>
          <a:xfrm>
            <a:off x="2775745" y="3854707"/>
            <a:ext cx="6228556" cy="1377379"/>
          </a:xfrm>
          <a:prstGeom prst="rect">
            <a:avLst/>
          </a:prstGeom>
          <a:noFill/>
          <a:ln>
            <a:noFill/>
          </a:ln>
        </p:spPr>
        <p:txBody>
          <a:bodyPr wrap="square"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kern="0" dirty="0">
                <a:solidFill>
                  <a:schemeClr val="bg1">
                    <a:lumMod val="10000"/>
                  </a:schemeClr>
                </a:solidFill>
                <a:latin typeface="Comic Sans MS" pitchFamily="66"/>
                <a:ea typeface="SimSun" pitchFamily="2"/>
                <a:cs typeface="Tahoma" pitchFamily="2"/>
              </a:rPr>
              <a:t>Pour assurer la fiabilité de ce dispositif, on met alors en place un dispositif de freinage, qui peut-être :</a:t>
            </a:r>
          </a:p>
          <a:p>
            <a:pPr eaLnBrk="1" fontAlgn="auto">
              <a:spcBef>
                <a:spcPts val="0"/>
              </a:spcBef>
              <a:spcAft>
                <a:spcPts val="0"/>
              </a:spcAft>
              <a:defRPr sz="1800" b="0" i="0" u="none" strike="noStrike" kern="0" cap="none" spc="0" baseline="0">
                <a:solidFill>
                  <a:srgbClr val="000000"/>
                </a:solidFill>
                <a:uFillTx/>
              </a:defRPr>
            </a:pPr>
            <a:r>
              <a:rPr lang="fr-FR" dirty="0">
                <a:solidFill>
                  <a:schemeClr val="bg1">
                    <a:lumMod val="10000"/>
                  </a:schemeClr>
                </a:solidFill>
                <a:latin typeface="Comic Sans MS" pitchFamily="66"/>
                <a:ea typeface="SimSun" pitchFamily="2"/>
                <a:cs typeface="Tahoma" pitchFamily="2"/>
              </a:rPr>
              <a:t>	</a:t>
            </a:r>
            <a:r>
              <a:rPr lang="fr-FR" kern="0" dirty="0">
                <a:solidFill>
                  <a:schemeClr val="accent6">
                    <a:lumMod val="75000"/>
                  </a:schemeClr>
                </a:solidFill>
                <a:latin typeface="Comic Sans MS" pitchFamily="66"/>
                <a:ea typeface="SimSun" pitchFamily="2"/>
                <a:cs typeface="Tahoma" pitchFamily="2"/>
              </a:rPr>
              <a:t>par obstacle		par adhérence</a:t>
            </a:r>
          </a:p>
          <a:p>
            <a:pPr eaLnBrk="1" fontAlgn="auto">
              <a:spcBef>
                <a:spcPts val="0"/>
              </a:spcBef>
              <a:spcAft>
                <a:spcPts val="0"/>
              </a:spcAft>
              <a:defRPr sz="1800" b="0" i="0" u="none" strike="noStrike" kern="0" cap="none" spc="0" baseline="0">
                <a:solidFill>
                  <a:srgbClr val="000000"/>
                </a:solidFill>
                <a:uFillTx/>
              </a:defRPr>
            </a:pPr>
            <a:r>
              <a:rPr lang="fr-FR" dirty="0">
                <a:solidFill>
                  <a:schemeClr val="accent6">
                    <a:lumMod val="75000"/>
                  </a:schemeClr>
                </a:solidFill>
                <a:latin typeface="Comic Sans MS" pitchFamily="66"/>
                <a:ea typeface="SimSun" pitchFamily="2"/>
                <a:cs typeface="Tahoma" pitchFamily="2"/>
              </a:rPr>
              <a:t>		        </a:t>
            </a:r>
            <a:r>
              <a:rPr lang="fr-FR" kern="0" dirty="0">
                <a:solidFill>
                  <a:schemeClr val="accent6">
                    <a:lumMod val="75000"/>
                  </a:schemeClr>
                </a:solidFill>
                <a:latin typeface="Comic Sans MS" pitchFamily="66"/>
                <a:ea typeface="SimSun" pitchFamily="2"/>
                <a:cs typeface="Tahoma" pitchFamily="2"/>
              </a:rPr>
              <a:t>par collage</a:t>
            </a:r>
          </a:p>
        </p:txBody>
      </p:sp>
      <p:sp>
        <p:nvSpPr>
          <p:cNvPr id="8" name="Titre 6">
            <a:extLst>
              <a:ext uri="{FF2B5EF4-FFF2-40B4-BE49-F238E27FC236}">
                <a16:creationId xmlns:a16="http://schemas.microsoft.com/office/drawing/2014/main" id="{3F27613B-7371-4D8D-B1FF-FBF7BC020EEE}"/>
              </a:ext>
            </a:extLst>
          </p:cNvPr>
          <p:cNvSpPr txBox="1">
            <a:spLocks/>
          </p:cNvSpPr>
          <p:nvPr/>
        </p:nvSpPr>
        <p:spPr bwMode="auto">
          <a:xfrm>
            <a:off x="4763" y="173038"/>
            <a:ext cx="4679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9" name="ZoneTexte 8">
            <a:extLst>
              <a:ext uri="{FF2B5EF4-FFF2-40B4-BE49-F238E27FC236}">
                <a16:creationId xmlns:a16="http://schemas.microsoft.com/office/drawing/2014/main" id="{F3F644D7-A890-4173-B5BA-64DF6DA87FC1}"/>
              </a:ext>
            </a:extLst>
          </p:cNvPr>
          <p:cNvSpPr txBox="1">
            <a:spLocks noChangeArrowheads="1"/>
          </p:cNvSpPr>
          <p:nvPr/>
        </p:nvSpPr>
        <p:spPr bwMode="auto">
          <a:xfrm>
            <a:off x="4763" y="6005513"/>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23/35</a:t>
            </a:r>
          </a:p>
        </p:txBody>
      </p:sp>
    </p:spTree>
    <p:extLst>
      <p:ext uri="{BB962C8B-B14F-4D97-AF65-F5344CB8AC3E}">
        <p14:creationId xmlns:p14="http://schemas.microsoft.com/office/powerpoint/2010/main" val="4140369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74566" y="-19858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Espace réservé du texte 2">
            <a:extLst>
              <a:ext uri="{FF2B5EF4-FFF2-40B4-BE49-F238E27FC236}">
                <a16:creationId xmlns:a16="http://schemas.microsoft.com/office/drawing/2014/main" id="{D31E1E26-5427-4253-AADF-5BCDD0B7630B}"/>
              </a:ext>
            </a:extLst>
          </p:cNvPr>
          <p:cNvSpPr txBox="1">
            <a:spLocks/>
          </p:cNvSpPr>
          <p:nvPr/>
        </p:nvSpPr>
        <p:spPr bwMode="auto">
          <a:xfrm>
            <a:off x="131762" y="379413"/>
            <a:ext cx="8477250"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freinage</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 par obstacle</a:t>
            </a: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plaquette </a:t>
            </a:r>
            <a:r>
              <a:rPr lang="en-US" altLang="fr-FR" sz="1800" i="1" dirty="0" err="1">
                <a:solidFill>
                  <a:schemeClr val="bg1">
                    <a:lumMod val="10000"/>
                  </a:schemeClr>
                </a:solidFill>
                <a:latin typeface="Comic Sans MS" panose="030F0702030302020204" pitchFamily="66" charset="0"/>
                <a:ea typeface="HG Mincho Light J"/>
                <a:cs typeface="Arial Unicode MS" panose="020B0604020202020204" pitchFamily="34" charset="-128"/>
              </a:rPr>
              <a:t>arrêtoir</a:t>
            </a: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fr-FR" sz="1400" b="1" i="1" u="sng" dirty="0"/>
              <a:t>(MAP sur surfaces cylindriques </a:t>
            </a:r>
          </a:p>
          <a:p>
            <a:pPr eaLnBrk="1">
              <a:buFont typeface="StarSymbol"/>
              <a:buNone/>
              <a:defRPr/>
            </a:pPr>
            <a:r>
              <a:rPr lang="fr-FR" sz="1400" b="1" i="1" u="sng" dirty="0"/>
              <a:t>avec effort axial </a:t>
            </a:r>
            <a:r>
              <a:rPr lang="fr-FR" sz="1400" b="1" i="1" u="sng" dirty="0" err="1"/>
              <a:t>axial</a:t>
            </a:r>
            <a:r>
              <a:rPr lang="fr-FR" sz="1400" b="1" i="1" u="sng" dirty="0"/>
              <a:t>)</a:t>
            </a:r>
            <a:endParaRPr lang="en-US" altLang="fr-FR" sz="14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goupille</a:t>
            </a: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Comic Sans MS" panose="030F0702030302020204" pitchFamily="66" charset="0"/>
                <a:ea typeface="HG Mincho Light J"/>
                <a:cs typeface="Arial Unicode MS" panose="020B0604020202020204" pitchFamily="34" charset="-128"/>
              </a:rPr>
              <a:t>          </a:t>
            </a:r>
          </a:p>
        </p:txBody>
      </p:sp>
      <p:pic>
        <p:nvPicPr>
          <p:cNvPr id="4" name="Image 3">
            <a:extLst>
              <a:ext uri="{FF2B5EF4-FFF2-40B4-BE49-F238E27FC236}">
                <a16:creationId xmlns:a16="http://schemas.microsoft.com/office/drawing/2014/main" id="{D2E5ABAB-41D9-4D20-8F4D-C7C22FC37EE4}"/>
              </a:ext>
            </a:extLst>
          </p:cNvPr>
          <p:cNvPicPr>
            <a:picLocks noChangeAspect="1"/>
          </p:cNvPicPr>
          <p:nvPr/>
        </p:nvPicPr>
        <p:blipFill>
          <a:blip r:embed="rId3">
            <a:extLst>
              <a:ext uri="{28A0092B-C50C-407E-A947-70E740481C1C}">
                <a14:useLocalDpi xmlns:a14="http://schemas.microsoft.com/office/drawing/2010/main" val="0"/>
              </a:ext>
            </a:extLst>
          </a:blip>
          <a:srcRect l="16476"/>
          <a:stretch>
            <a:fillRect/>
          </a:stretch>
        </p:blipFill>
        <p:spPr bwMode="auto">
          <a:xfrm>
            <a:off x="1868485" y="3268663"/>
            <a:ext cx="51165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7D8594A3-EDB3-49BD-8035-D76FDDB5B1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1049" y="3335338"/>
            <a:ext cx="61245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57844A07-E44D-4564-BBB6-2ABD34ED8EA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68485" y="3305969"/>
            <a:ext cx="6118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55C3310C-32F0-41F2-BCA2-73E4FAC9D10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59002" y="3337620"/>
            <a:ext cx="6119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18375CD5-3323-402E-8CF5-80E111077B7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89300" y="1180406"/>
            <a:ext cx="5905500" cy="215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re 8">
            <a:extLst>
              <a:ext uri="{FF2B5EF4-FFF2-40B4-BE49-F238E27FC236}">
                <a16:creationId xmlns:a16="http://schemas.microsoft.com/office/drawing/2014/main" id="{15585C4D-4646-409E-9E98-5DBDD4C4E5DA}"/>
              </a:ext>
            </a:extLst>
          </p:cNvPr>
          <p:cNvSpPr txBox="1">
            <a:spLocks/>
          </p:cNvSpPr>
          <p:nvPr/>
        </p:nvSpPr>
        <p:spPr bwMode="auto">
          <a:xfrm>
            <a:off x="50800" y="30163"/>
            <a:ext cx="4679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11" name="ZoneTexte 10">
            <a:extLst>
              <a:ext uri="{FF2B5EF4-FFF2-40B4-BE49-F238E27FC236}">
                <a16:creationId xmlns:a16="http://schemas.microsoft.com/office/drawing/2014/main" id="{08951EF6-3D18-41BD-8E1E-6FB746DAC3BA}"/>
              </a:ext>
            </a:extLst>
          </p:cNvPr>
          <p:cNvSpPr txBox="1">
            <a:spLocks noChangeArrowheads="1"/>
          </p:cNvSpPr>
          <p:nvPr/>
        </p:nvSpPr>
        <p:spPr bwMode="auto">
          <a:xfrm>
            <a:off x="-14288" y="5135563"/>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24/35</a:t>
            </a:r>
          </a:p>
        </p:txBody>
      </p:sp>
    </p:spTree>
    <p:extLst>
      <p:ext uri="{BB962C8B-B14F-4D97-AF65-F5344CB8AC3E}">
        <p14:creationId xmlns:p14="http://schemas.microsoft.com/office/powerpoint/2010/main" val="269015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252366" y="-20366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10C961EF-AB95-4DD2-A62A-C7E592BE5637}"/>
              </a:ext>
            </a:extLst>
          </p:cNvPr>
          <p:cNvSpPr txBox="1">
            <a:spLocks noChangeArrowheads="1"/>
          </p:cNvSpPr>
          <p:nvPr/>
        </p:nvSpPr>
        <p:spPr bwMode="auto">
          <a:xfrm>
            <a:off x="0" y="5105400"/>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CA74ED3E-57C5-4878-B7D0-22779BC38805}"/>
              </a:ext>
            </a:extLst>
          </p:cNvPr>
          <p:cNvSpPr txBox="1">
            <a:spLocks/>
          </p:cNvSpPr>
          <p:nvPr/>
        </p:nvSpPr>
        <p:spPr bwMode="auto">
          <a:xfrm>
            <a:off x="455613" y="379412"/>
            <a:ext cx="847725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freinage</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 par obstacle</a:t>
            </a: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rondelles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Grower - W</a:t>
            </a:r>
          </a:p>
        </p:txBody>
      </p:sp>
      <p:pic>
        <p:nvPicPr>
          <p:cNvPr id="5" name="Image 4">
            <a:extLst>
              <a:ext uri="{FF2B5EF4-FFF2-40B4-BE49-F238E27FC236}">
                <a16:creationId xmlns:a16="http://schemas.microsoft.com/office/drawing/2014/main" id="{1A3B4FCF-DEB4-48DD-97F2-53CE0C5DD8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44650"/>
            <a:ext cx="2781300"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5108234E-1C88-416B-A054-A70CC0FFBA7F}"/>
              </a:ext>
            </a:extLst>
          </p:cNvPr>
          <p:cNvSpPr txBox="1">
            <a:spLocks noChangeArrowheads="1"/>
          </p:cNvSpPr>
          <p:nvPr/>
        </p:nvSpPr>
        <p:spPr bwMode="auto">
          <a:xfrm>
            <a:off x="2527300" y="3395662"/>
            <a:ext cx="23685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a:defRPr/>
            </a:pPr>
            <a:r>
              <a:rPr lang="en-US" altLang="fr-FR" i="1" dirty="0" err="1">
                <a:solidFill>
                  <a:schemeClr val="bg1">
                    <a:lumMod val="10000"/>
                  </a:schemeClr>
                </a:solidFill>
                <a:latin typeface="Rockwell" panose="02060603020205020403" pitchFamily="18" charset="0"/>
                <a:ea typeface="HG Mincho Light J"/>
                <a:cs typeface="Rockwell" panose="02060603020205020403" pitchFamily="18" charset="0"/>
              </a:rPr>
              <a:t>rondelles</a:t>
            </a:r>
            <a:r>
              <a:rPr lang="en-US" altLang="fr-FR" i="1" dirty="0">
                <a:solidFill>
                  <a:schemeClr val="bg1">
                    <a:lumMod val="10000"/>
                  </a:schemeClr>
                </a:solidFill>
                <a:latin typeface="Rockwell" panose="02060603020205020403" pitchFamily="18" charset="0"/>
                <a:ea typeface="HG Mincho Light J"/>
                <a:cs typeface="Rockwell" panose="02060603020205020403" pitchFamily="18" charset="0"/>
              </a:rPr>
              <a:t> à dents</a:t>
            </a:r>
          </a:p>
        </p:txBody>
      </p:sp>
      <p:pic>
        <p:nvPicPr>
          <p:cNvPr id="7" name="Image 6">
            <a:extLst>
              <a:ext uri="{FF2B5EF4-FFF2-40B4-BE49-F238E27FC236}">
                <a16:creationId xmlns:a16="http://schemas.microsoft.com/office/drawing/2014/main" id="{5DA9393E-B973-4F34-BE27-814B2533287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3600" y="3588129"/>
            <a:ext cx="6632574" cy="1529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9">
            <a:extLst>
              <a:ext uri="{FF2B5EF4-FFF2-40B4-BE49-F238E27FC236}">
                <a16:creationId xmlns:a16="http://schemas.microsoft.com/office/drawing/2014/main" id="{ABE5460B-CCA4-4119-91A7-16EC6B55EBEC}"/>
              </a:ext>
            </a:extLst>
          </p:cNvPr>
          <p:cNvSpPr txBox="1">
            <a:spLocks/>
          </p:cNvSpPr>
          <p:nvPr/>
        </p:nvSpPr>
        <p:spPr bwMode="auto">
          <a:xfrm>
            <a:off x="58738" y="87312"/>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pic>
        <p:nvPicPr>
          <p:cNvPr id="9" name="Image 8">
            <a:extLst>
              <a:ext uri="{FF2B5EF4-FFF2-40B4-BE49-F238E27FC236}">
                <a16:creationId xmlns:a16="http://schemas.microsoft.com/office/drawing/2014/main" id="{BDB49247-70AD-4EA4-98FC-0F98C93326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4963" y="1803400"/>
            <a:ext cx="1403350"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2">
            <a:extLst>
              <a:ext uri="{FF2B5EF4-FFF2-40B4-BE49-F238E27FC236}">
                <a16:creationId xmlns:a16="http://schemas.microsoft.com/office/drawing/2014/main" id="{5BEEBE4D-A252-494E-AB18-5E0A2A7101D6}"/>
              </a:ext>
            </a:extLst>
          </p:cNvPr>
          <p:cNvSpPr txBox="1">
            <a:spLocks noChangeArrowheads="1"/>
          </p:cNvSpPr>
          <p:nvPr/>
        </p:nvSpPr>
        <p:spPr bwMode="auto">
          <a:xfrm>
            <a:off x="166688" y="5772150"/>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25/35</a:t>
            </a:r>
          </a:p>
        </p:txBody>
      </p:sp>
      <p:sp>
        <p:nvSpPr>
          <p:cNvPr id="12" name="Rectangle 11">
            <a:extLst>
              <a:ext uri="{FF2B5EF4-FFF2-40B4-BE49-F238E27FC236}">
                <a16:creationId xmlns:a16="http://schemas.microsoft.com/office/drawing/2014/main" id="{370D509C-DABD-48CB-8BDE-A70B64F45683}"/>
              </a:ext>
            </a:extLst>
          </p:cNvPr>
          <p:cNvSpPr/>
          <p:nvPr/>
        </p:nvSpPr>
        <p:spPr>
          <a:xfrm>
            <a:off x="4405313" y="1062037"/>
            <a:ext cx="4572000" cy="1754188"/>
          </a:xfrm>
          <a:prstGeom prst="rect">
            <a:avLst/>
          </a:prstGeom>
        </p:spPr>
        <p:txBody>
          <a:bodyPr>
            <a:spAutoFit/>
          </a:bodyPr>
          <a:lstStyle/>
          <a:p>
            <a:pPr>
              <a:defRPr/>
            </a:pPr>
            <a:r>
              <a:rPr lang="fr-FR" dirty="0">
                <a:solidFill>
                  <a:schemeClr val="bg1">
                    <a:lumMod val="10000"/>
                  </a:schemeClr>
                </a:solidFill>
              </a:rPr>
              <a:t>Cette rondelle fendue, possède des bords qui s'incrustent d'un coté dans l'écrou et de l'autre dans la pièce.</a:t>
            </a:r>
            <a:br>
              <a:rPr lang="fr-FR" dirty="0">
                <a:solidFill>
                  <a:schemeClr val="bg1">
                    <a:lumMod val="10000"/>
                  </a:schemeClr>
                </a:solidFill>
              </a:rPr>
            </a:br>
            <a:r>
              <a:rPr lang="fr-FR" dirty="0">
                <a:solidFill>
                  <a:schemeClr val="bg1">
                    <a:lumMod val="10000"/>
                  </a:schemeClr>
                </a:solidFill>
              </a:rPr>
              <a:t>  De plus, étant légèrement déformée initialement, elle est élastique, ce qui augmente son efficacité.</a:t>
            </a:r>
          </a:p>
        </p:txBody>
      </p:sp>
      <p:sp>
        <p:nvSpPr>
          <p:cNvPr id="13" name="Rectangle 12">
            <a:extLst>
              <a:ext uri="{FF2B5EF4-FFF2-40B4-BE49-F238E27FC236}">
                <a16:creationId xmlns:a16="http://schemas.microsoft.com/office/drawing/2014/main" id="{858CCFAA-4F29-4DA3-9F99-B18DDA544948}"/>
              </a:ext>
            </a:extLst>
          </p:cNvPr>
          <p:cNvSpPr/>
          <p:nvPr/>
        </p:nvSpPr>
        <p:spPr>
          <a:xfrm>
            <a:off x="6529388" y="2852737"/>
            <a:ext cx="2614612" cy="1201738"/>
          </a:xfrm>
          <a:prstGeom prst="rect">
            <a:avLst/>
          </a:prstGeom>
        </p:spPr>
        <p:txBody>
          <a:bodyPr>
            <a:spAutoFit/>
          </a:bodyPr>
          <a:lstStyle/>
          <a:p>
            <a:pPr>
              <a:defRPr/>
            </a:pPr>
            <a:r>
              <a:rPr lang="fr-FR" dirty="0">
                <a:solidFill>
                  <a:schemeClr val="bg1">
                    <a:lumMod val="10000"/>
                  </a:schemeClr>
                </a:solidFill>
              </a:rPr>
              <a:t> Le freinage est obtenu par l'incrustation des dents et par l'élasticité du composant</a:t>
            </a:r>
          </a:p>
        </p:txBody>
      </p:sp>
    </p:spTree>
    <p:extLst>
      <p:ext uri="{BB962C8B-B14F-4D97-AF65-F5344CB8AC3E}">
        <p14:creationId xmlns:p14="http://schemas.microsoft.com/office/powerpoint/2010/main" val="214529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11066" y="-17826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3" name="ZoneTexte 5">
            <a:extLst>
              <a:ext uri="{FF2B5EF4-FFF2-40B4-BE49-F238E27FC236}">
                <a16:creationId xmlns:a16="http://schemas.microsoft.com/office/drawing/2014/main" id="{2E927B7C-A5D4-47E0-815F-F797974D05A0}"/>
              </a:ext>
            </a:extLst>
          </p:cNvPr>
          <p:cNvSpPr txBox="1">
            <a:spLocks noChangeArrowheads="1"/>
          </p:cNvSpPr>
          <p:nvPr/>
        </p:nvSpPr>
        <p:spPr bwMode="auto">
          <a:xfrm>
            <a:off x="-203200" y="51800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3A195D7F-6433-4D04-8C0C-A82C1F1F882D}"/>
              </a:ext>
            </a:extLst>
          </p:cNvPr>
          <p:cNvSpPr txBox="1">
            <a:spLocks/>
          </p:cNvSpPr>
          <p:nvPr/>
        </p:nvSpPr>
        <p:spPr bwMode="auto">
          <a:xfrm>
            <a:off x="296863" y="482600"/>
            <a:ext cx="847725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2400" b="1" u="sng" dirty="0" err="1">
                <a:solidFill>
                  <a:schemeClr val="accent6">
                    <a:lumMod val="75000"/>
                  </a:schemeClr>
                </a:solidFill>
                <a:latin typeface="Rockwell" panose="02060603020205020403" pitchFamily="18" charset="0"/>
                <a:ea typeface="HG Mincho Light J"/>
                <a:cs typeface="Arial Unicode MS" panose="020B0604020202020204" pitchFamily="34" charset="-128"/>
              </a:rPr>
              <a:t>freinage</a:t>
            </a:r>
            <a:r>
              <a:rPr lang="en-US" altLang="fr-FR" sz="2400" b="1" u="sng" dirty="0">
                <a:solidFill>
                  <a:schemeClr val="accent6">
                    <a:lumMod val="75000"/>
                  </a:schemeClr>
                </a:solidFill>
                <a:latin typeface="Rockwell" panose="02060603020205020403" pitchFamily="18" charset="0"/>
                <a:ea typeface="HG Mincho Light J"/>
                <a:cs typeface="Arial Unicode MS" panose="020B0604020202020204" pitchFamily="34" charset="-128"/>
              </a:rPr>
              <a:t> par obstacle</a:t>
            </a:r>
          </a:p>
          <a:p>
            <a:pPr eaLnBrk="1">
              <a:buFont typeface="StarSymbol"/>
              <a:buNone/>
              <a:defRPr/>
            </a:pPr>
            <a:endParaRPr lang="en-US" altLang="fr-FR" sz="1800" b="1"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sp>
        <p:nvSpPr>
          <p:cNvPr id="5" name="ZoneTexte 4">
            <a:extLst>
              <a:ext uri="{FF2B5EF4-FFF2-40B4-BE49-F238E27FC236}">
                <a16:creationId xmlns:a16="http://schemas.microsoft.com/office/drawing/2014/main" id="{CD377E73-1369-4193-8A69-9C97411114A3}"/>
              </a:ext>
            </a:extLst>
          </p:cNvPr>
          <p:cNvSpPr txBox="1"/>
          <p:nvPr/>
        </p:nvSpPr>
        <p:spPr>
          <a:xfrm>
            <a:off x="296863" y="1004888"/>
            <a:ext cx="3249612" cy="1363662"/>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i="1" kern="0" dirty="0" err="1">
                <a:solidFill>
                  <a:schemeClr val="bg1">
                    <a:lumMod val="10000"/>
                  </a:schemeClr>
                </a:solidFill>
                <a:latin typeface="Rockwell" pitchFamily="18"/>
                <a:ea typeface="SimSun" pitchFamily="2"/>
                <a:cs typeface="Rockwell" pitchFamily="18"/>
              </a:rPr>
              <a:t>rondelle</a:t>
            </a:r>
            <a:r>
              <a:rPr lang="en-US" i="1" kern="0" dirty="0">
                <a:solidFill>
                  <a:schemeClr val="bg1">
                    <a:lumMod val="10000"/>
                  </a:schemeClr>
                </a:solidFill>
                <a:latin typeface="Rockwell" pitchFamily="18"/>
                <a:ea typeface="SimSun" pitchFamily="2"/>
                <a:cs typeface="Rockwell" pitchFamily="18"/>
              </a:rPr>
              <a:t> + </a:t>
            </a:r>
            <a:r>
              <a:rPr lang="en-US" i="1" kern="0" dirty="0" err="1">
                <a:solidFill>
                  <a:schemeClr val="bg1">
                    <a:lumMod val="10000"/>
                  </a:schemeClr>
                </a:solidFill>
                <a:latin typeface="Rockwell" pitchFamily="18"/>
                <a:ea typeface="SimSun" pitchFamily="2"/>
                <a:cs typeface="Rockwell" pitchFamily="18"/>
              </a:rPr>
              <a:t>écrou</a:t>
            </a: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encoche</a:t>
            </a:r>
            <a:endParaRPr lang="en-US" i="1" kern="0" dirty="0">
              <a:solidFill>
                <a:schemeClr val="bg1">
                  <a:lumMod val="10000"/>
                </a:schemeClr>
              </a:solidFill>
              <a:latin typeface="Rockwell" pitchFamily="18"/>
              <a:ea typeface="SimSun" pitchFamily="2"/>
              <a:cs typeface="Rockwell" pitchFamily="18"/>
            </a:endParaRPr>
          </a:p>
        </p:txBody>
      </p:sp>
      <p:pic>
        <p:nvPicPr>
          <p:cNvPr id="6" name="Image 5">
            <a:extLst>
              <a:ext uri="{FF2B5EF4-FFF2-40B4-BE49-F238E27FC236}">
                <a16:creationId xmlns:a16="http://schemas.microsoft.com/office/drawing/2014/main" id="{2B17C68B-C375-474E-A767-2849443C6D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1928813"/>
            <a:ext cx="236855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662B0789-3D7D-4A51-B83A-1F27F0A52FD9}"/>
              </a:ext>
            </a:extLst>
          </p:cNvPr>
          <p:cNvPicPr>
            <a:picLocks noChangeAspect="1"/>
          </p:cNvPicPr>
          <p:nvPr/>
        </p:nvPicPr>
        <p:blipFill>
          <a:blip r:embed="rId4">
            <a:extLst>
              <a:ext uri="{28A0092B-C50C-407E-A947-70E740481C1C}">
                <a14:useLocalDpi xmlns:a14="http://schemas.microsoft.com/office/drawing/2010/main" val="0"/>
              </a:ext>
            </a:extLst>
          </a:blip>
          <a:srcRect l="7323" t="-2" r="13353" b="1672"/>
          <a:stretch>
            <a:fillRect/>
          </a:stretch>
        </p:blipFill>
        <p:spPr bwMode="auto">
          <a:xfrm>
            <a:off x="2403475" y="1685925"/>
            <a:ext cx="254635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9">
            <a:extLst>
              <a:ext uri="{FF2B5EF4-FFF2-40B4-BE49-F238E27FC236}">
                <a16:creationId xmlns:a16="http://schemas.microsoft.com/office/drawing/2014/main" id="{11FB9660-015C-4F86-AA94-B1EEBBDC686E}"/>
              </a:ext>
            </a:extLst>
          </p:cNvPr>
          <p:cNvSpPr txBox="1">
            <a:spLocks/>
          </p:cNvSpPr>
          <p:nvPr/>
        </p:nvSpPr>
        <p:spPr bwMode="auto">
          <a:xfrm>
            <a:off x="-144462" y="161925"/>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9" name="ZoneTexte 12">
            <a:extLst>
              <a:ext uri="{FF2B5EF4-FFF2-40B4-BE49-F238E27FC236}">
                <a16:creationId xmlns:a16="http://schemas.microsoft.com/office/drawing/2014/main" id="{CFF8AFC7-67BF-4704-A018-F82287E46710}"/>
              </a:ext>
            </a:extLst>
          </p:cNvPr>
          <p:cNvSpPr txBox="1">
            <a:spLocks noChangeArrowheads="1"/>
          </p:cNvSpPr>
          <p:nvPr/>
        </p:nvSpPr>
        <p:spPr bwMode="auto">
          <a:xfrm>
            <a:off x="-36512" y="5846763"/>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25/35</a:t>
            </a:r>
          </a:p>
        </p:txBody>
      </p:sp>
      <p:sp>
        <p:nvSpPr>
          <p:cNvPr id="11" name="Rectangle 10">
            <a:extLst>
              <a:ext uri="{FF2B5EF4-FFF2-40B4-BE49-F238E27FC236}">
                <a16:creationId xmlns:a16="http://schemas.microsoft.com/office/drawing/2014/main" id="{52743054-4632-4E40-991F-55747614E4C4}"/>
              </a:ext>
            </a:extLst>
          </p:cNvPr>
          <p:cNvSpPr/>
          <p:nvPr/>
        </p:nvSpPr>
        <p:spPr>
          <a:xfrm>
            <a:off x="4833938" y="1335088"/>
            <a:ext cx="3624262" cy="1476375"/>
          </a:xfrm>
          <a:prstGeom prst="rect">
            <a:avLst/>
          </a:prstGeom>
        </p:spPr>
        <p:txBody>
          <a:bodyPr>
            <a:spAutoFit/>
          </a:bodyPr>
          <a:lstStyle/>
          <a:p>
            <a:pPr>
              <a:defRPr/>
            </a:pPr>
            <a:r>
              <a:rPr lang="fr-FR" dirty="0">
                <a:solidFill>
                  <a:schemeClr val="bg1">
                    <a:lumMod val="10000"/>
                  </a:schemeClr>
                </a:solidFill>
              </a:rPr>
              <a:t>La languette intérieure de la rondelle se loge dans une rainure sur l'arbre. Une des languettes de la périphérie est rabattue dans une encoche de l'écrou.</a:t>
            </a:r>
          </a:p>
        </p:txBody>
      </p:sp>
      <p:sp>
        <p:nvSpPr>
          <p:cNvPr id="12" name="Rectangle 2">
            <a:extLst>
              <a:ext uri="{FF2B5EF4-FFF2-40B4-BE49-F238E27FC236}">
                <a16:creationId xmlns:a16="http://schemas.microsoft.com/office/drawing/2014/main" id="{31F3E627-996B-4062-9E7B-DE0A777AB898}"/>
              </a:ext>
            </a:extLst>
          </p:cNvPr>
          <p:cNvSpPr>
            <a:spLocks noChangeArrowheads="1"/>
          </p:cNvSpPr>
          <p:nvPr/>
        </p:nvSpPr>
        <p:spPr bwMode="auto">
          <a:xfrm>
            <a:off x="-203200" y="-13335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fr-FR" altLang="fr-FR" sz="1800">
              <a:latin typeface="Arial" panose="020B0604020202020204" pitchFamily="34" charset="0"/>
            </a:endParaRPr>
          </a:p>
        </p:txBody>
      </p:sp>
      <p:pic>
        <p:nvPicPr>
          <p:cNvPr id="13" name="Picture 1" descr="ecrou_HK">
            <a:extLst>
              <a:ext uri="{FF2B5EF4-FFF2-40B4-BE49-F238E27FC236}">
                <a16:creationId xmlns:a16="http://schemas.microsoft.com/office/drawing/2014/main" id="{5E9C6082-C593-4E0A-83AC-4720E75422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988" y="4071938"/>
            <a:ext cx="116205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a:extLst>
              <a:ext uri="{FF2B5EF4-FFF2-40B4-BE49-F238E27FC236}">
                <a16:creationId xmlns:a16="http://schemas.microsoft.com/office/drawing/2014/main" id="{DBE5FD51-8951-465F-87DC-FE4EB27CC0F5}"/>
              </a:ext>
            </a:extLst>
          </p:cNvPr>
          <p:cNvSpPr>
            <a:spLocks noChangeArrowheads="1"/>
          </p:cNvSpPr>
          <p:nvPr/>
        </p:nvSpPr>
        <p:spPr bwMode="auto">
          <a:xfrm>
            <a:off x="385763" y="-876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tabLst>
                <a:tab pos="588963"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588963"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588963"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200" b="1">
                <a:latin typeface="Rockwell" panose="02060603020205020403" pitchFamily="18" charset="0"/>
              </a:rPr>
              <a:t>Ecrou HK + goupille.</a:t>
            </a:r>
            <a:endParaRPr lang="fr-FR" altLang="fr-FR" sz="1800">
              <a:latin typeface="Arial" panose="020B0604020202020204" pitchFamily="34" charset="0"/>
            </a:endParaRPr>
          </a:p>
        </p:txBody>
      </p:sp>
      <p:sp>
        <p:nvSpPr>
          <p:cNvPr id="15" name="Rectangle 5">
            <a:extLst>
              <a:ext uri="{FF2B5EF4-FFF2-40B4-BE49-F238E27FC236}">
                <a16:creationId xmlns:a16="http://schemas.microsoft.com/office/drawing/2014/main" id="{E4F55BE4-9848-4E6F-A302-182DA63983A8}"/>
              </a:ext>
            </a:extLst>
          </p:cNvPr>
          <p:cNvSpPr>
            <a:spLocks noChangeArrowheads="1"/>
          </p:cNvSpPr>
          <p:nvPr/>
        </p:nvSpPr>
        <p:spPr bwMode="auto">
          <a:xfrm>
            <a:off x="-50800" y="-11811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fr-FR" altLang="fr-FR" sz="1800">
              <a:latin typeface="Arial" panose="020B0604020202020204" pitchFamily="34" charset="0"/>
            </a:endParaRPr>
          </a:p>
        </p:txBody>
      </p:sp>
      <p:sp>
        <p:nvSpPr>
          <p:cNvPr id="16" name="Rectangle 6">
            <a:extLst>
              <a:ext uri="{FF2B5EF4-FFF2-40B4-BE49-F238E27FC236}">
                <a16:creationId xmlns:a16="http://schemas.microsoft.com/office/drawing/2014/main" id="{025C119B-507B-49DA-8394-1843D976E5D4}"/>
              </a:ext>
            </a:extLst>
          </p:cNvPr>
          <p:cNvSpPr>
            <a:spLocks noChangeArrowheads="1"/>
          </p:cNvSpPr>
          <p:nvPr/>
        </p:nvSpPr>
        <p:spPr bwMode="auto">
          <a:xfrm>
            <a:off x="538163" y="-723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tabLst>
                <a:tab pos="588963"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588963"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588963"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tabLst>
                <a:tab pos="588963" algn="l"/>
              </a:tabLst>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200" b="1">
                <a:latin typeface="Rockwell" panose="02060603020205020403" pitchFamily="18" charset="0"/>
              </a:rPr>
              <a:t>Ecrou HK + goupille.</a:t>
            </a:r>
            <a:endParaRPr lang="fr-FR" altLang="fr-FR" sz="1800">
              <a:latin typeface="Arial" panose="020B0604020202020204" pitchFamily="34" charset="0"/>
            </a:endParaRPr>
          </a:p>
        </p:txBody>
      </p:sp>
      <p:sp>
        <p:nvSpPr>
          <p:cNvPr id="17" name="ZoneTexte 16">
            <a:extLst>
              <a:ext uri="{FF2B5EF4-FFF2-40B4-BE49-F238E27FC236}">
                <a16:creationId xmlns:a16="http://schemas.microsoft.com/office/drawing/2014/main" id="{253B9FD9-D70F-4355-9466-0AB238FF94BF}"/>
              </a:ext>
            </a:extLst>
          </p:cNvPr>
          <p:cNvSpPr txBox="1"/>
          <p:nvPr/>
        </p:nvSpPr>
        <p:spPr>
          <a:xfrm>
            <a:off x="34925" y="3389313"/>
            <a:ext cx="3249613" cy="682625"/>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i="1" kern="0" dirty="0" err="1">
                <a:solidFill>
                  <a:schemeClr val="bg1">
                    <a:lumMod val="10000"/>
                  </a:schemeClr>
                </a:solidFill>
                <a:latin typeface="Rockwell" pitchFamily="18"/>
                <a:ea typeface="SimSun" pitchFamily="2"/>
                <a:cs typeface="Rockwell" pitchFamily="18"/>
              </a:rPr>
              <a:t>écrou</a:t>
            </a:r>
            <a:r>
              <a:rPr lang="en-US" i="1" kern="0" dirty="0">
                <a:solidFill>
                  <a:schemeClr val="bg1">
                    <a:lumMod val="10000"/>
                  </a:schemeClr>
                </a:solidFill>
                <a:latin typeface="Rockwell" pitchFamily="18"/>
                <a:ea typeface="SimSun" pitchFamily="2"/>
                <a:cs typeface="Rockwell" pitchFamily="18"/>
              </a:rPr>
              <a:t> HK + </a:t>
            </a:r>
            <a:r>
              <a:rPr lang="en-US" i="1" kern="0" dirty="0" err="1">
                <a:solidFill>
                  <a:schemeClr val="bg1">
                    <a:lumMod val="10000"/>
                  </a:schemeClr>
                </a:solidFill>
                <a:latin typeface="Rockwell" pitchFamily="18"/>
                <a:ea typeface="SimSun" pitchFamily="2"/>
                <a:cs typeface="Rockwell" pitchFamily="18"/>
              </a:rPr>
              <a:t>goupille</a:t>
            </a:r>
            <a:endParaRPr lang="en-US" i="1" kern="0" dirty="0">
              <a:solidFill>
                <a:schemeClr val="bg1">
                  <a:lumMod val="10000"/>
                </a:schemeClr>
              </a:solidFill>
              <a:latin typeface="Rockwell" pitchFamily="18"/>
              <a:ea typeface="SimSun" pitchFamily="2"/>
              <a:cs typeface="Rockwell" pitchFamily="18"/>
            </a:endParaRPr>
          </a:p>
        </p:txBody>
      </p:sp>
      <p:pic>
        <p:nvPicPr>
          <p:cNvPr id="18" name="Picture 7" descr="montage_hk">
            <a:extLst>
              <a:ext uri="{FF2B5EF4-FFF2-40B4-BE49-F238E27FC236}">
                <a16:creationId xmlns:a16="http://schemas.microsoft.com/office/drawing/2014/main" id="{729FA1FE-F638-4EAD-BFE5-5776C8637A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101" y="3688150"/>
            <a:ext cx="2755899" cy="1413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71A856F5-D615-4A9A-91CD-AF15F9091333}"/>
              </a:ext>
            </a:extLst>
          </p:cNvPr>
          <p:cNvSpPr/>
          <p:nvPr/>
        </p:nvSpPr>
        <p:spPr>
          <a:xfrm>
            <a:off x="4957763" y="3500438"/>
            <a:ext cx="3816350" cy="1754187"/>
          </a:xfrm>
          <a:prstGeom prst="rect">
            <a:avLst/>
          </a:prstGeom>
        </p:spPr>
        <p:txBody>
          <a:bodyPr>
            <a:spAutoFit/>
          </a:bodyPr>
          <a:lstStyle/>
          <a:p>
            <a:pPr>
              <a:defRPr/>
            </a:pPr>
            <a:r>
              <a:rPr lang="fr-FR" dirty="0">
                <a:solidFill>
                  <a:schemeClr val="bg1">
                    <a:lumMod val="10000"/>
                  </a:schemeClr>
                </a:solidFill>
              </a:rPr>
              <a:t>Le freinage est réalisé par l'intermédiaire d'une goupille</a:t>
            </a:r>
            <a:br>
              <a:rPr lang="fr-FR" dirty="0">
                <a:solidFill>
                  <a:schemeClr val="bg1">
                    <a:lumMod val="10000"/>
                  </a:schemeClr>
                </a:solidFill>
              </a:rPr>
            </a:br>
            <a:r>
              <a:rPr lang="fr-FR" dirty="0">
                <a:solidFill>
                  <a:schemeClr val="bg1">
                    <a:lumMod val="10000"/>
                  </a:schemeClr>
                </a:solidFill>
              </a:rPr>
              <a:t>cylindrique fendue passant dans l'un des créneaux de l'écrou</a:t>
            </a:r>
            <a:br>
              <a:rPr lang="fr-FR" dirty="0">
                <a:solidFill>
                  <a:schemeClr val="bg1">
                    <a:lumMod val="10000"/>
                  </a:schemeClr>
                </a:solidFill>
              </a:rPr>
            </a:br>
            <a:r>
              <a:rPr lang="fr-FR" dirty="0">
                <a:solidFill>
                  <a:schemeClr val="bg1">
                    <a:lumMod val="10000"/>
                  </a:schemeClr>
                </a:solidFill>
              </a:rPr>
              <a:t>et dans un trou réalisé dans la vis préalablement.</a:t>
            </a:r>
          </a:p>
        </p:txBody>
      </p:sp>
    </p:spTree>
    <p:extLst>
      <p:ext uri="{BB962C8B-B14F-4D97-AF65-F5344CB8AC3E}">
        <p14:creationId xmlns:p14="http://schemas.microsoft.com/office/powerpoint/2010/main" val="188476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fade">
                                      <p:cBhvr>
                                        <p:cTn id="26" dur="500"/>
                                        <p:tgtEl>
                                          <p:spTgt spid="1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BBE561B5-1859-40D5-B575-805853727D54}"/>
              </a:ext>
            </a:extLst>
          </p:cNvPr>
          <p:cNvSpPr txBox="1">
            <a:spLocks noChangeArrowheads="1"/>
          </p:cNvSpPr>
          <p:nvPr/>
        </p:nvSpPr>
        <p:spPr bwMode="auto">
          <a:xfrm>
            <a:off x="-107950" y="49895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6AFB327B-4B2D-41EC-91C4-828803D1F68F}"/>
              </a:ext>
            </a:extLst>
          </p:cNvPr>
          <p:cNvSpPr txBox="1">
            <a:spLocks/>
          </p:cNvSpPr>
          <p:nvPr/>
        </p:nvSpPr>
        <p:spPr bwMode="auto">
          <a:xfrm>
            <a:off x="225425" y="636587"/>
            <a:ext cx="5591175"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freinage</a:t>
            </a:r>
            <a:r>
              <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rPr>
              <a:t> par </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adhérence</a:t>
            </a:r>
            <a:endPar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Contre-écrou</a:t>
            </a: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p:txBody>
      </p:sp>
      <p:pic>
        <p:nvPicPr>
          <p:cNvPr id="5" name="Image 3">
            <a:extLst>
              <a:ext uri="{FF2B5EF4-FFF2-40B4-BE49-F238E27FC236}">
                <a16:creationId xmlns:a16="http://schemas.microsoft.com/office/drawing/2014/main" id="{D9E341F9-8500-4356-B5E8-7FA5B4CA4C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960563"/>
            <a:ext cx="6296025"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5">
            <a:extLst>
              <a:ext uri="{FF2B5EF4-FFF2-40B4-BE49-F238E27FC236}">
                <a16:creationId xmlns:a16="http://schemas.microsoft.com/office/drawing/2014/main" id="{ACF4284F-77A5-4F26-B3E3-547DD3338C12}"/>
              </a:ext>
            </a:extLst>
          </p:cNvPr>
          <p:cNvSpPr txBox="1">
            <a:spLocks/>
          </p:cNvSpPr>
          <p:nvPr/>
        </p:nvSpPr>
        <p:spPr bwMode="auto">
          <a:xfrm>
            <a:off x="-107950" y="8890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7" name="ZoneTexte 10">
            <a:extLst>
              <a:ext uri="{FF2B5EF4-FFF2-40B4-BE49-F238E27FC236}">
                <a16:creationId xmlns:a16="http://schemas.microsoft.com/office/drawing/2014/main" id="{383E10B7-0C2F-4A16-8269-5C16A420EDF4}"/>
              </a:ext>
            </a:extLst>
          </p:cNvPr>
          <p:cNvSpPr txBox="1">
            <a:spLocks noChangeArrowheads="1"/>
          </p:cNvSpPr>
          <p:nvPr/>
        </p:nvSpPr>
        <p:spPr bwMode="auto">
          <a:xfrm>
            <a:off x="-58737" y="5564188"/>
            <a:ext cx="1150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35</a:t>
            </a:r>
          </a:p>
        </p:txBody>
      </p:sp>
      <p:sp>
        <p:nvSpPr>
          <p:cNvPr id="8" name="Rectangle 7">
            <a:extLst>
              <a:ext uri="{FF2B5EF4-FFF2-40B4-BE49-F238E27FC236}">
                <a16:creationId xmlns:a16="http://schemas.microsoft.com/office/drawing/2014/main" id="{30988552-82E3-4977-B923-D7F862D6C5FE}"/>
              </a:ext>
            </a:extLst>
          </p:cNvPr>
          <p:cNvSpPr/>
          <p:nvPr/>
        </p:nvSpPr>
        <p:spPr>
          <a:xfrm>
            <a:off x="2911476" y="4341813"/>
            <a:ext cx="5178424" cy="954107"/>
          </a:xfrm>
          <a:prstGeom prst="rect">
            <a:avLst/>
          </a:prstGeom>
        </p:spPr>
        <p:txBody>
          <a:bodyPr wrap="square">
            <a:spAutoFit/>
          </a:bodyPr>
          <a:lstStyle/>
          <a:p>
            <a:pPr>
              <a:defRPr/>
            </a:pPr>
            <a:r>
              <a:rPr lang="fr-FR" b="1" dirty="0">
                <a:solidFill>
                  <a:schemeClr val="bg1">
                    <a:lumMod val="10000"/>
                  </a:schemeClr>
                </a:solidFill>
              </a:rPr>
              <a:t>Afin d'avoir plus d'adhérence, on va chercher à obtenir la surface de contact maximale entre la vis et l'écrou. Pour cela, on va intervenir au niveau du jeu fonctionnel interne...</a:t>
            </a:r>
          </a:p>
          <a:p>
            <a:pPr>
              <a:defRPr/>
            </a:pPr>
            <a:endParaRPr lang="fr-FR" b="1" dirty="0">
              <a:solidFill>
                <a:schemeClr val="bg1">
                  <a:lumMod val="10000"/>
                </a:schemeClr>
              </a:solidFill>
            </a:endParaRPr>
          </a:p>
        </p:txBody>
      </p:sp>
      <p:sp>
        <p:nvSpPr>
          <p:cNvPr id="9" name="Rectangle 8">
            <a:extLst>
              <a:ext uri="{FF2B5EF4-FFF2-40B4-BE49-F238E27FC236}">
                <a16:creationId xmlns:a16="http://schemas.microsoft.com/office/drawing/2014/main" id="{71720FFB-F27B-49FE-B052-6C992B697035}"/>
              </a:ext>
            </a:extLst>
          </p:cNvPr>
          <p:cNvSpPr/>
          <p:nvPr/>
        </p:nvSpPr>
        <p:spPr>
          <a:xfrm>
            <a:off x="6232525" y="1287463"/>
            <a:ext cx="2555875" cy="3417887"/>
          </a:xfrm>
          <a:prstGeom prst="rect">
            <a:avLst/>
          </a:prstGeom>
        </p:spPr>
        <p:txBody>
          <a:bodyPr>
            <a:spAutoFit/>
          </a:bodyPr>
          <a:lstStyle/>
          <a:p>
            <a:pPr>
              <a:defRPr/>
            </a:pPr>
            <a:r>
              <a:rPr lang="fr-FR" dirty="0">
                <a:solidFill>
                  <a:schemeClr val="bg1">
                    <a:lumMod val="10000"/>
                  </a:schemeClr>
                </a:solidFill>
              </a:rPr>
              <a:t>En s'appuyant sur la surface de l'écrou (B1), le contre-écrou (B2) a tendance à remonter.</a:t>
            </a:r>
            <a:br>
              <a:rPr lang="fr-FR" dirty="0">
                <a:solidFill>
                  <a:schemeClr val="bg1">
                    <a:lumMod val="10000"/>
                  </a:schemeClr>
                </a:solidFill>
              </a:rPr>
            </a:br>
            <a:r>
              <a:rPr lang="fr-FR" dirty="0">
                <a:solidFill>
                  <a:schemeClr val="bg1">
                    <a:lumMod val="10000"/>
                  </a:schemeClr>
                </a:solidFill>
              </a:rPr>
              <a:t>  Le contact au niveau des filets de la vis se trouve inversé entre l'écrou et le contre-écrou, ce qui annule le jeu entre la vis et l'ensemble "écrou + contre-écrou".</a:t>
            </a:r>
          </a:p>
        </p:txBody>
      </p:sp>
      <p:sp>
        <p:nvSpPr>
          <p:cNvPr id="11" name="Rectangle 10">
            <a:extLst>
              <a:ext uri="{FF2B5EF4-FFF2-40B4-BE49-F238E27FC236}">
                <a16:creationId xmlns:a16="http://schemas.microsoft.com/office/drawing/2014/main" id="{BB8D8CCD-2CE1-4DEE-A6E0-5EA0233700AA}"/>
              </a:ext>
            </a:extLst>
          </p:cNvPr>
          <p:cNvSpPr/>
          <p:nvPr/>
        </p:nvSpPr>
        <p:spPr>
          <a:xfrm>
            <a:off x="6024562" y="3581400"/>
            <a:ext cx="2951956" cy="954107"/>
          </a:xfrm>
          <a:prstGeom prst="rect">
            <a:avLst/>
          </a:prstGeom>
        </p:spPr>
        <p:txBody>
          <a:bodyPr wrap="square">
            <a:spAutoFit/>
          </a:bodyPr>
          <a:lstStyle/>
          <a:p>
            <a:pPr>
              <a:defRPr/>
            </a:pPr>
            <a:r>
              <a:rPr lang="fr-FR" b="1" dirty="0">
                <a:solidFill>
                  <a:srgbClr val="FF0000"/>
                </a:solidFill>
              </a:rPr>
              <a:t> </a:t>
            </a:r>
            <a:r>
              <a:rPr lang="fr-FR" b="1" u="sng" dirty="0">
                <a:solidFill>
                  <a:srgbClr val="FF0000"/>
                </a:solidFill>
              </a:rPr>
              <a:t>Remarque</a:t>
            </a:r>
            <a:r>
              <a:rPr lang="fr-FR" b="1" dirty="0">
                <a:solidFill>
                  <a:srgbClr val="FF0000"/>
                </a:solidFill>
              </a:rPr>
              <a:t> : le contre-écrou n'a pas besoin d'avoir les mêmes dimensions que l'écrou.</a:t>
            </a:r>
          </a:p>
          <a:p>
            <a:pPr>
              <a:defRPr/>
            </a:pPr>
            <a:r>
              <a:rPr lang="fr-FR" b="1" dirty="0">
                <a:solidFill>
                  <a:srgbClr val="FF0000"/>
                </a:solidFill>
              </a:rPr>
              <a:t> </a:t>
            </a:r>
          </a:p>
        </p:txBody>
      </p:sp>
    </p:spTree>
    <p:extLst>
      <p:ext uri="{BB962C8B-B14F-4D97-AF65-F5344CB8AC3E}">
        <p14:creationId xmlns:p14="http://schemas.microsoft.com/office/powerpoint/2010/main" val="253973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79AB1008-DA20-4810-9B60-F8A27B88A7F2}"/>
              </a:ext>
            </a:extLst>
          </p:cNvPr>
          <p:cNvSpPr txBox="1">
            <a:spLocks noChangeArrowheads="1"/>
          </p:cNvSpPr>
          <p:nvPr/>
        </p:nvSpPr>
        <p:spPr bwMode="auto">
          <a:xfrm>
            <a:off x="-139700" y="50149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9D846BB2-047B-430A-B7F4-AB033B4F8ACD}"/>
              </a:ext>
            </a:extLst>
          </p:cNvPr>
          <p:cNvSpPr txBox="1">
            <a:spLocks/>
          </p:cNvSpPr>
          <p:nvPr/>
        </p:nvSpPr>
        <p:spPr bwMode="auto">
          <a:xfrm>
            <a:off x="193675" y="661988"/>
            <a:ext cx="84772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freinage</a:t>
            </a:r>
            <a:r>
              <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rPr>
              <a:t> par </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adhérence</a:t>
            </a:r>
            <a:endPar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endParaRPr>
          </a:p>
        </p:txBody>
      </p:sp>
      <p:sp>
        <p:nvSpPr>
          <p:cNvPr id="5" name="ZoneTexte 4">
            <a:extLst>
              <a:ext uri="{FF2B5EF4-FFF2-40B4-BE49-F238E27FC236}">
                <a16:creationId xmlns:a16="http://schemas.microsoft.com/office/drawing/2014/main" id="{00F142BE-9C5B-4BB5-98D9-9552309F930D}"/>
              </a:ext>
            </a:extLst>
          </p:cNvPr>
          <p:cNvSpPr txBox="1"/>
          <p:nvPr/>
        </p:nvSpPr>
        <p:spPr>
          <a:xfrm>
            <a:off x="193675" y="1293813"/>
            <a:ext cx="8620125" cy="361973"/>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Ecrou</a:t>
            </a: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fendu</a:t>
            </a: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ou</a:t>
            </a: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élastique</a:t>
            </a:r>
            <a:r>
              <a:rPr lang="en-US" i="1" kern="0" dirty="0">
                <a:solidFill>
                  <a:schemeClr val="bg1">
                    <a:lumMod val="10000"/>
                  </a:schemeClr>
                </a:solidFill>
                <a:latin typeface="Rockwell" pitchFamily="18"/>
                <a:ea typeface="SimSun" pitchFamily="2"/>
                <a:cs typeface="Rockwell" pitchFamily="18"/>
              </a:rPr>
              <a:t>			# </a:t>
            </a:r>
            <a:r>
              <a:rPr lang="en-US" i="1" kern="0" dirty="0" err="1">
                <a:solidFill>
                  <a:schemeClr val="bg1">
                    <a:lumMod val="10000"/>
                  </a:schemeClr>
                </a:solidFill>
                <a:latin typeface="Rockwell" pitchFamily="18"/>
                <a:ea typeface="SimSun" pitchFamily="2"/>
                <a:cs typeface="Rockwell" pitchFamily="18"/>
              </a:rPr>
              <a:t>Ecrou</a:t>
            </a:r>
            <a:r>
              <a:rPr lang="en-US" i="1" kern="0" dirty="0">
                <a:solidFill>
                  <a:schemeClr val="bg1">
                    <a:lumMod val="10000"/>
                  </a:schemeClr>
                </a:solidFill>
                <a:latin typeface="Rockwell" pitchFamily="18"/>
                <a:ea typeface="SimSun" pitchFamily="2"/>
                <a:cs typeface="Rockwell" pitchFamily="18"/>
              </a:rPr>
              <a:t> auto-</a:t>
            </a:r>
            <a:r>
              <a:rPr lang="en-US" i="1" kern="0" dirty="0" err="1">
                <a:solidFill>
                  <a:schemeClr val="bg1">
                    <a:lumMod val="10000"/>
                  </a:schemeClr>
                </a:solidFill>
                <a:latin typeface="Rockwell" pitchFamily="18"/>
                <a:ea typeface="SimSun" pitchFamily="2"/>
                <a:cs typeface="Rockwell" pitchFamily="18"/>
              </a:rPr>
              <a:t>freinés</a:t>
            </a:r>
            <a:r>
              <a:rPr lang="en-US" i="1" kern="0" dirty="0">
                <a:solidFill>
                  <a:schemeClr val="bg1">
                    <a:lumMod val="10000"/>
                  </a:schemeClr>
                </a:solidFill>
                <a:latin typeface="Rockwell" pitchFamily="18"/>
                <a:ea typeface="SimSun" pitchFamily="2"/>
                <a:cs typeface="Rockwell" pitchFamily="18"/>
              </a:rPr>
              <a:t> (</a:t>
            </a:r>
            <a:r>
              <a:rPr lang="en-US" i="1" kern="0" dirty="0" err="1">
                <a:solidFill>
                  <a:schemeClr val="bg1">
                    <a:lumMod val="10000"/>
                  </a:schemeClr>
                </a:solidFill>
                <a:latin typeface="Rockwell" pitchFamily="18"/>
                <a:ea typeface="SimSun" pitchFamily="2"/>
                <a:cs typeface="Rockwell" pitchFamily="18"/>
              </a:rPr>
              <a:t>Nylstop</a:t>
            </a:r>
            <a:r>
              <a:rPr lang="en-US" i="1" kern="0" dirty="0">
                <a:solidFill>
                  <a:schemeClr val="bg1">
                    <a:lumMod val="10000"/>
                  </a:schemeClr>
                </a:solidFill>
                <a:latin typeface="Rockwell" pitchFamily="18"/>
                <a:ea typeface="SimSun" pitchFamily="2"/>
                <a:cs typeface="Rockwell" pitchFamily="18"/>
              </a:rPr>
              <a:t>)</a:t>
            </a:r>
          </a:p>
        </p:txBody>
      </p:sp>
      <p:sp>
        <p:nvSpPr>
          <p:cNvPr id="6" name="Titre 5">
            <a:extLst>
              <a:ext uri="{FF2B5EF4-FFF2-40B4-BE49-F238E27FC236}">
                <a16:creationId xmlns:a16="http://schemas.microsoft.com/office/drawing/2014/main" id="{34881464-DF35-4357-A5DD-0581FED4429A}"/>
              </a:ext>
            </a:extLst>
          </p:cNvPr>
          <p:cNvSpPr txBox="1">
            <a:spLocks/>
          </p:cNvSpPr>
          <p:nvPr/>
        </p:nvSpPr>
        <p:spPr bwMode="auto">
          <a:xfrm>
            <a:off x="-139700" y="11430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pic>
        <p:nvPicPr>
          <p:cNvPr id="7" name="Image 6">
            <a:extLst>
              <a:ext uri="{FF2B5EF4-FFF2-40B4-BE49-F238E27FC236}">
                <a16:creationId xmlns:a16="http://schemas.microsoft.com/office/drawing/2014/main" id="{A846DB5E-1C16-4423-95CC-62B9BAE82F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7075" y="1954213"/>
            <a:ext cx="1752600"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ABA9B50F-02F8-43CF-A826-ADD33C5E4F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05919" y="1954213"/>
            <a:ext cx="132238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451A66BC-D707-41AC-B06B-173F363C356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0656" y="1836749"/>
            <a:ext cx="1296987"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D9AACBBF-3505-40F5-AB25-9480CDF590D1}"/>
              </a:ext>
            </a:extLst>
          </p:cNvPr>
          <p:cNvSpPr txBox="1">
            <a:spLocks noChangeArrowheads="1"/>
          </p:cNvSpPr>
          <p:nvPr/>
        </p:nvSpPr>
        <p:spPr bwMode="auto">
          <a:xfrm>
            <a:off x="-90487" y="5589588"/>
            <a:ext cx="1150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35</a:t>
            </a:r>
          </a:p>
        </p:txBody>
      </p:sp>
      <p:sp>
        <p:nvSpPr>
          <p:cNvPr id="12" name="Rectangle 11">
            <a:extLst>
              <a:ext uri="{FF2B5EF4-FFF2-40B4-BE49-F238E27FC236}">
                <a16:creationId xmlns:a16="http://schemas.microsoft.com/office/drawing/2014/main" id="{4021120B-1169-4259-ACF1-0AE3044FB20A}"/>
              </a:ext>
            </a:extLst>
          </p:cNvPr>
          <p:cNvSpPr/>
          <p:nvPr/>
        </p:nvSpPr>
        <p:spPr>
          <a:xfrm>
            <a:off x="193675" y="3406775"/>
            <a:ext cx="4572000" cy="1200150"/>
          </a:xfrm>
          <a:prstGeom prst="rect">
            <a:avLst/>
          </a:prstGeom>
        </p:spPr>
        <p:txBody>
          <a:bodyPr>
            <a:spAutoFit/>
          </a:bodyPr>
          <a:lstStyle/>
          <a:p>
            <a:pPr>
              <a:defRPr/>
            </a:pPr>
            <a:r>
              <a:rPr lang="fr-FR" dirty="0">
                <a:solidFill>
                  <a:schemeClr val="bg1">
                    <a:lumMod val="10000"/>
                  </a:schemeClr>
                </a:solidFill>
              </a:rPr>
              <a:t> Afin de faire disparaître le jeu fonctionnel,</a:t>
            </a:r>
            <a:br>
              <a:rPr lang="fr-FR" dirty="0">
                <a:solidFill>
                  <a:schemeClr val="bg1">
                    <a:lumMod val="10000"/>
                  </a:schemeClr>
                </a:solidFill>
              </a:rPr>
            </a:br>
            <a:r>
              <a:rPr lang="fr-FR" dirty="0">
                <a:solidFill>
                  <a:schemeClr val="bg1">
                    <a:lumMod val="10000"/>
                  </a:schemeClr>
                </a:solidFill>
              </a:rPr>
              <a:t>on peut aussi envisager de déformer l'écrou</a:t>
            </a:r>
            <a:br>
              <a:rPr lang="fr-FR" dirty="0">
                <a:solidFill>
                  <a:schemeClr val="bg1">
                    <a:lumMod val="10000"/>
                  </a:schemeClr>
                </a:solidFill>
              </a:rPr>
            </a:br>
            <a:r>
              <a:rPr lang="fr-FR" dirty="0">
                <a:solidFill>
                  <a:schemeClr val="bg1">
                    <a:lumMod val="10000"/>
                  </a:schemeClr>
                </a:solidFill>
              </a:rPr>
              <a:t>avec un système presseur.</a:t>
            </a:r>
          </a:p>
        </p:txBody>
      </p:sp>
      <p:sp>
        <p:nvSpPr>
          <p:cNvPr id="13" name="Rectangle 12">
            <a:extLst>
              <a:ext uri="{FF2B5EF4-FFF2-40B4-BE49-F238E27FC236}">
                <a16:creationId xmlns:a16="http://schemas.microsoft.com/office/drawing/2014/main" id="{BC5A7D7A-CB1E-4960-8D4B-510869029206}"/>
              </a:ext>
            </a:extLst>
          </p:cNvPr>
          <p:cNvSpPr/>
          <p:nvPr/>
        </p:nvSpPr>
        <p:spPr>
          <a:xfrm>
            <a:off x="4765675" y="3406775"/>
            <a:ext cx="3905250" cy="1476375"/>
          </a:xfrm>
          <a:prstGeom prst="rect">
            <a:avLst/>
          </a:prstGeom>
        </p:spPr>
        <p:txBody>
          <a:bodyPr>
            <a:spAutoFit/>
          </a:bodyPr>
          <a:lstStyle/>
          <a:p>
            <a:pPr>
              <a:defRPr/>
            </a:pPr>
            <a:r>
              <a:rPr lang="fr-FR" dirty="0">
                <a:solidFill>
                  <a:schemeClr val="bg1">
                    <a:lumMod val="10000"/>
                  </a:schemeClr>
                </a:solidFill>
              </a:rPr>
              <a:t> Il est aussi possible d'incorporer à l'écrou,</a:t>
            </a:r>
            <a:br>
              <a:rPr lang="fr-FR" dirty="0">
                <a:solidFill>
                  <a:schemeClr val="bg1">
                    <a:lumMod val="10000"/>
                  </a:schemeClr>
                </a:solidFill>
              </a:rPr>
            </a:br>
            <a:r>
              <a:rPr lang="fr-FR" dirty="0">
                <a:solidFill>
                  <a:schemeClr val="bg1">
                    <a:lumMod val="10000"/>
                  </a:schemeClr>
                </a:solidFill>
              </a:rPr>
              <a:t>un élément en élastomère qui se déformera</a:t>
            </a:r>
            <a:br>
              <a:rPr lang="fr-FR" dirty="0">
                <a:solidFill>
                  <a:schemeClr val="bg1">
                    <a:lumMod val="10000"/>
                  </a:schemeClr>
                </a:solidFill>
              </a:rPr>
            </a:br>
            <a:r>
              <a:rPr lang="fr-FR" dirty="0">
                <a:solidFill>
                  <a:schemeClr val="bg1">
                    <a:lumMod val="10000"/>
                  </a:schemeClr>
                </a:solidFill>
              </a:rPr>
              <a:t>et supprimera le jeu (écrou </a:t>
            </a:r>
            <a:r>
              <a:rPr lang="fr-FR" dirty="0" err="1">
                <a:solidFill>
                  <a:schemeClr val="bg1">
                    <a:lumMod val="10000"/>
                  </a:schemeClr>
                </a:solidFill>
              </a:rPr>
              <a:t>Nylstop</a:t>
            </a:r>
            <a:r>
              <a:rPr lang="fr-FR" dirty="0">
                <a:solidFill>
                  <a:schemeClr val="bg1">
                    <a:lumMod val="10000"/>
                  </a:schemeClr>
                </a:solidFill>
              </a:rPr>
              <a:t>).</a:t>
            </a:r>
          </a:p>
        </p:txBody>
      </p:sp>
    </p:spTree>
    <p:extLst>
      <p:ext uri="{BB962C8B-B14F-4D97-AF65-F5344CB8AC3E}">
        <p14:creationId xmlns:p14="http://schemas.microsoft.com/office/powerpoint/2010/main" val="350732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2128666" y="-21763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4" name="Espace réservé du texte 2">
            <a:extLst>
              <a:ext uri="{FF2B5EF4-FFF2-40B4-BE49-F238E27FC236}">
                <a16:creationId xmlns:a16="http://schemas.microsoft.com/office/drawing/2014/main" id="{6A8A0845-F51D-4456-819C-68287AC3A6D1}"/>
              </a:ext>
            </a:extLst>
          </p:cNvPr>
          <p:cNvSpPr txBox="1">
            <a:spLocks/>
          </p:cNvSpPr>
          <p:nvPr/>
        </p:nvSpPr>
        <p:spPr bwMode="auto">
          <a:xfrm>
            <a:off x="671341" y="547688"/>
            <a:ext cx="847725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Fiabilité</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a:t>
            </a:r>
            <a:r>
              <a:rPr lang="en-US" altLang="fr-FR" sz="2400" b="1" u="sng" dirty="0">
                <a:solidFill>
                  <a:schemeClr val="bg1">
                    <a:lumMod val="10000"/>
                  </a:schemeClr>
                </a:solidFill>
                <a:latin typeface="Comic Sans MS" panose="030F0702030302020204" pitchFamily="66" charset="0"/>
                <a:ea typeface="HG Mincho Light J"/>
                <a:cs typeface="Arial Unicode MS" panose="020B0604020202020204" pitchFamily="34" charset="-128"/>
              </a:rPr>
              <a:t>:</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freinage</a:t>
            </a:r>
            <a:r>
              <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rPr>
              <a:t> par </a:t>
            </a:r>
            <a:r>
              <a:rPr lang="en-US" altLang="fr-FR" sz="2400" b="1" i="1" u="sng" dirty="0" err="1">
                <a:solidFill>
                  <a:schemeClr val="accent6">
                    <a:lumMod val="75000"/>
                  </a:schemeClr>
                </a:solidFill>
                <a:latin typeface="Comic Sans MS" panose="030F0702030302020204" pitchFamily="66" charset="0"/>
                <a:ea typeface="HG Mincho Light J"/>
                <a:cs typeface="Arial Unicode MS" panose="020B0604020202020204" pitchFamily="34" charset="-128"/>
              </a:rPr>
              <a:t>adhérence</a:t>
            </a:r>
            <a:endParaRPr lang="en-US" altLang="fr-FR" sz="2400" b="1" i="1" u="sng" dirty="0">
              <a:solidFill>
                <a:schemeClr val="accent6">
                  <a:lumMod val="75000"/>
                </a:schemeClr>
              </a:solidFill>
              <a:latin typeface="Comic Sans MS" panose="030F0702030302020204" pitchFamily="66"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Rondelles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élastiques</a:t>
            </a: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p:txBody>
      </p:sp>
      <p:pic>
        <p:nvPicPr>
          <p:cNvPr id="5" name="Image 3">
            <a:extLst>
              <a:ext uri="{FF2B5EF4-FFF2-40B4-BE49-F238E27FC236}">
                <a16:creationId xmlns:a16="http://schemas.microsoft.com/office/drawing/2014/main" id="{867B18AC-197B-439E-87D7-1E4B7736E9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354" y="2506535"/>
            <a:ext cx="6453187" cy="234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4">
            <a:extLst>
              <a:ext uri="{FF2B5EF4-FFF2-40B4-BE49-F238E27FC236}">
                <a16:creationId xmlns:a16="http://schemas.microsoft.com/office/drawing/2014/main" id="{BB333A33-682C-4276-BC2C-29FA67BEE170}"/>
              </a:ext>
            </a:extLst>
          </p:cNvPr>
          <p:cNvSpPr txBox="1">
            <a:spLocks/>
          </p:cNvSpPr>
          <p:nvPr/>
        </p:nvSpPr>
        <p:spPr bwMode="auto">
          <a:xfrm>
            <a:off x="-211309" y="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8" name="Rectangle 7">
            <a:extLst>
              <a:ext uri="{FF2B5EF4-FFF2-40B4-BE49-F238E27FC236}">
                <a16:creationId xmlns:a16="http://schemas.microsoft.com/office/drawing/2014/main" id="{F5D65639-401A-4CED-941F-0CA2B808F023}"/>
              </a:ext>
            </a:extLst>
          </p:cNvPr>
          <p:cNvSpPr/>
          <p:nvPr/>
        </p:nvSpPr>
        <p:spPr>
          <a:xfrm>
            <a:off x="6834724" y="1469961"/>
            <a:ext cx="2068684" cy="2677656"/>
          </a:xfrm>
          <a:prstGeom prst="rect">
            <a:avLst/>
          </a:prstGeom>
        </p:spPr>
        <p:txBody>
          <a:bodyPr wrap="square">
            <a:spAutoFit/>
          </a:bodyPr>
          <a:lstStyle/>
          <a:p>
            <a:pPr>
              <a:defRPr/>
            </a:pPr>
            <a:r>
              <a:rPr lang="fr-FR" dirty="0">
                <a:solidFill>
                  <a:schemeClr val="bg1">
                    <a:lumMod val="10000"/>
                  </a:schemeClr>
                </a:solidFill>
              </a:rPr>
              <a:t>En interposant un élément élastique, on maintient un contact d'un coté du filet et l'on assure le freinage de l'écrou. Parmi les composants que l'on peut insérer, on trouve principalement les ressorts, les rondelles </a:t>
            </a:r>
            <a:r>
              <a:rPr lang="fr-FR" b="1" dirty="0">
                <a:solidFill>
                  <a:schemeClr val="bg1">
                    <a:lumMod val="10000"/>
                  </a:schemeClr>
                </a:solidFill>
              </a:rPr>
              <a:t>"</a:t>
            </a:r>
            <a:r>
              <a:rPr lang="fr-FR" b="1" dirty="0" err="1">
                <a:solidFill>
                  <a:schemeClr val="bg1">
                    <a:lumMod val="10000"/>
                  </a:schemeClr>
                </a:solidFill>
              </a:rPr>
              <a:t>Bellevilles</a:t>
            </a:r>
            <a:r>
              <a:rPr lang="fr-FR" b="1" dirty="0">
                <a:solidFill>
                  <a:schemeClr val="bg1">
                    <a:lumMod val="10000"/>
                  </a:schemeClr>
                </a:solidFill>
              </a:rPr>
              <a:t>" </a:t>
            </a:r>
            <a:r>
              <a:rPr lang="fr-FR" dirty="0">
                <a:solidFill>
                  <a:schemeClr val="bg1">
                    <a:lumMod val="10000"/>
                  </a:schemeClr>
                </a:solidFill>
              </a:rPr>
              <a:t>et les rondelles ondulées.</a:t>
            </a:r>
          </a:p>
        </p:txBody>
      </p:sp>
    </p:spTree>
    <p:extLst>
      <p:ext uri="{BB962C8B-B14F-4D97-AF65-F5344CB8AC3E}">
        <p14:creationId xmlns:p14="http://schemas.microsoft.com/office/powerpoint/2010/main" val="2041424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42E37E9D-8CE4-4A66-B488-69A238E7F386}"/>
              </a:ext>
            </a:extLst>
          </p:cNvPr>
          <p:cNvSpPr txBox="1">
            <a:spLocks noChangeArrowheads="1"/>
          </p:cNvSpPr>
          <p:nvPr/>
        </p:nvSpPr>
        <p:spPr bwMode="auto">
          <a:xfrm>
            <a:off x="0" y="531336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6DAE9D95-1F7F-4ED8-96DD-E64BE7408903}"/>
              </a:ext>
            </a:extLst>
          </p:cNvPr>
          <p:cNvSpPr txBox="1"/>
          <p:nvPr/>
        </p:nvSpPr>
        <p:spPr>
          <a:xfrm>
            <a:off x="20638" y="230981"/>
            <a:ext cx="9209088" cy="6086475"/>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en-US" sz="2400" b="1" u="sng" kern="0" dirty="0">
                <a:solidFill>
                  <a:schemeClr val="bg1">
                    <a:lumMod val="10000"/>
                  </a:schemeClr>
                </a:solidFill>
                <a:latin typeface="Rockwell" pitchFamily="18"/>
                <a:ea typeface="SimSun" pitchFamily="2"/>
                <a:cs typeface="Rockwell" pitchFamily="18"/>
              </a:rPr>
              <a:t>Par collage</a:t>
            </a:r>
            <a:r>
              <a:rPr lang="en-US" sz="2400" b="1" u="sng" kern="0" dirty="0">
                <a:solidFill>
                  <a:schemeClr val="bg1">
                    <a:lumMod val="10000"/>
                  </a:schemeClr>
                </a:solidFill>
                <a:latin typeface="Comic Sans MS" pitchFamily="66"/>
                <a:ea typeface="SimSun" pitchFamily="2"/>
                <a:cs typeface="Rockwell" pitchFamily="18"/>
              </a:rPr>
              <a:t>:</a:t>
            </a:r>
            <a:r>
              <a:rPr lang="en-US" sz="2400" b="1" kern="0" dirty="0">
                <a:solidFill>
                  <a:schemeClr val="bg1">
                    <a:lumMod val="10000"/>
                  </a:schemeClr>
                </a:solidFill>
                <a:latin typeface="Comic Sans MS" pitchFamily="66"/>
                <a:ea typeface="SimSun" pitchFamily="2"/>
                <a:cs typeface="Rockwell" pitchFamily="18"/>
              </a:rPr>
              <a:t>	</a:t>
            </a:r>
            <a:r>
              <a:rPr lang="en-US" sz="2400" b="1" i="1" u="sng" kern="0" dirty="0" err="1">
                <a:solidFill>
                  <a:schemeClr val="accent6">
                    <a:lumMod val="75000"/>
                  </a:schemeClr>
                </a:solidFill>
                <a:latin typeface="Comic Sans MS" pitchFamily="66"/>
                <a:ea typeface="SimSun" pitchFamily="2"/>
                <a:cs typeface="Rockwell" pitchFamily="18"/>
              </a:rPr>
              <a:t>Freinage</a:t>
            </a:r>
            <a:r>
              <a:rPr lang="en-US" sz="2400" b="1" i="1" u="sng" kern="0" dirty="0">
                <a:solidFill>
                  <a:schemeClr val="accent6">
                    <a:lumMod val="75000"/>
                  </a:schemeClr>
                </a:solidFill>
                <a:latin typeface="Comic Sans MS" pitchFamily="66"/>
                <a:ea typeface="SimSun" pitchFamily="2"/>
                <a:cs typeface="Rockwell" pitchFamily="18"/>
              </a:rPr>
              <a:t> par </a:t>
            </a:r>
            <a:r>
              <a:rPr lang="en-US" sz="2400" b="1" i="1" u="sng" kern="0" dirty="0" err="1">
                <a:solidFill>
                  <a:schemeClr val="accent6">
                    <a:lumMod val="75000"/>
                  </a:schemeClr>
                </a:solidFill>
                <a:latin typeface="Comic Sans MS" pitchFamily="66"/>
                <a:ea typeface="SimSun" pitchFamily="2"/>
                <a:cs typeface="Rockwell" pitchFamily="18"/>
              </a:rPr>
              <a:t>adhérence</a:t>
            </a:r>
            <a:endParaRPr lang="en-US" sz="2400" b="1" i="1" u="sng" kern="0" dirty="0">
              <a:solidFill>
                <a:schemeClr val="accent6">
                  <a:lumMod val="75000"/>
                </a:schemeClr>
              </a:solidFill>
              <a:latin typeface="Comic Sans MS" pitchFamily="66"/>
              <a:ea typeface="SimSun" pitchFamily="2"/>
              <a:cs typeface="Rockwell" pitchFamily="18"/>
            </a:endParaRPr>
          </a:p>
          <a:p>
            <a:pPr eaLnBrk="1" fontAlgn="auto">
              <a:spcBef>
                <a:spcPts val="1190"/>
              </a:spcBef>
              <a:spcAft>
                <a:spcPts val="990"/>
              </a:spcAft>
              <a:defRPr sz="1800" b="0" i="0" u="none" strike="noStrike" kern="0" cap="none" spc="0" baseline="0">
                <a:solidFill>
                  <a:srgbClr val="000000"/>
                </a:solidFill>
                <a:uFillTx/>
              </a:defRPr>
            </a:pPr>
            <a:r>
              <a:rPr lang="fr-FR" sz="2000" kern="0" dirty="0">
                <a:solidFill>
                  <a:schemeClr val="bg1">
                    <a:lumMod val="10000"/>
                  </a:schemeClr>
                </a:solidFill>
                <a:latin typeface="Comic Sans MS" pitchFamily="66"/>
                <a:ea typeface="SimSun" pitchFamily="2"/>
                <a:cs typeface="Tahoma" pitchFamily="2"/>
              </a:rPr>
              <a:t>Appliqués liquides, la colle migre dans les vides inter-filets, durcis et forme un plastique résistant et insoluble. Cela permet d'éviter le desserrage et de plus, cela assure une étanchéité parfaite. Suivant le produit choisit, on peut ou non assurer la </a:t>
            </a:r>
            <a:r>
              <a:rPr lang="fr-FR" sz="2000" kern="0" dirty="0" err="1">
                <a:solidFill>
                  <a:schemeClr val="bg1">
                    <a:lumMod val="10000"/>
                  </a:schemeClr>
                </a:solidFill>
                <a:latin typeface="Comic Sans MS" pitchFamily="66"/>
                <a:ea typeface="SimSun" pitchFamily="2"/>
                <a:cs typeface="Tahoma" pitchFamily="2"/>
              </a:rPr>
              <a:t>démontabilité</a:t>
            </a:r>
            <a:r>
              <a:rPr lang="fr-FR" sz="2000" kern="0" dirty="0">
                <a:solidFill>
                  <a:schemeClr val="bg1">
                    <a:lumMod val="10000"/>
                  </a:schemeClr>
                </a:solidFill>
                <a:latin typeface="Comic Sans MS" pitchFamily="66"/>
                <a:ea typeface="SimSun" pitchFamily="2"/>
                <a:cs typeface="Tahoma" pitchFamily="2"/>
              </a:rPr>
              <a:t> de la liaison.</a:t>
            </a:r>
          </a:p>
          <a:p>
            <a:pPr eaLnBrk="1" fontAlgn="auto">
              <a:spcBef>
                <a:spcPts val="1190"/>
              </a:spcBef>
              <a:spcAft>
                <a:spcPts val="990"/>
              </a:spcAft>
              <a:defRPr sz="1800" b="0" i="0" u="none" strike="noStrike" kern="0" cap="none" spc="0" baseline="0">
                <a:solidFill>
                  <a:srgbClr val="000000"/>
                </a:solidFill>
                <a:uFillTx/>
              </a:defRPr>
            </a:pPr>
            <a:r>
              <a:rPr lang="fr-FR" sz="2200" kern="0" dirty="0">
                <a:solidFill>
                  <a:schemeClr val="bg1">
                    <a:lumMod val="10000"/>
                  </a:schemeClr>
                </a:solidFill>
                <a:latin typeface="Comic Sans MS" pitchFamily="66"/>
                <a:ea typeface="SimSun" pitchFamily="2"/>
                <a:cs typeface="Tahoma" pitchFamily="2"/>
              </a:rPr>
              <a:t>	# Haute résistance - blocage permanent</a:t>
            </a:r>
          </a:p>
          <a:p>
            <a:pPr eaLnBrk="1" fontAlgn="auto">
              <a:spcBef>
                <a:spcPts val="1190"/>
              </a:spcBef>
              <a:spcAft>
                <a:spcPts val="990"/>
              </a:spcAft>
              <a:defRPr sz="1800" b="0" i="0" u="none" strike="noStrike" kern="0" cap="none" spc="0" baseline="0">
                <a:solidFill>
                  <a:srgbClr val="000000"/>
                </a:solidFill>
                <a:uFillTx/>
              </a:defRPr>
            </a:pPr>
            <a:r>
              <a:rPr lang="fr-FR" sz="2200" kern="0" dirty="0">
                <a:solidFill>
                  <a:schemeClr val="bg1">
                    <a:lumMod val="10000"/>
                  </a:schemeClr>
                </a:solidFill>
                <a:latin typeface="Comic Sans MS" pitchFamily="66"/>
                <a:ea typeface="SimSun" pitchFamily="2"/>
                <a:cs typeface="Tahoma" pitchFamily="2"/>
              </a:rPr>
              <a:t>	# Résistance moyenne ou faible - démontable</a:t>
            </a:r>
          </a:p>
          <a:p>
            <a:pPr eaLnBrk="1" fontAlgn="auto">
              <a:spcBef>
                <a:spcPts val="1190"/>
              </a:spcBef>
              <a:spcAft>
                <a:spcPts val="990"/>
              </a:spcAft>
              <a:defRPr sz="1800" b="0" i="0" u="none" strike="noStrike" kern="0" cap="none" spc="0" baseline="0">
                <a:solidFill>
                  <a:srgbClr val="000000"/>
                </a:solidFill>
                <a:uFillTx/>
              </a:defRPr>
            </a:pPr>
            <a:r>
              <a:rPr lang="fr-FR" sz="2200" kern="0" dirty="0">
                <a:solidFill>
                  <a:schemeClr val="bg1">
                    <a:lumMod val="10000"/>
                  </a:schemeClr>
                </a:solidFill>
                <a:latin typeface="Comic Sans MS" pitchFamily="66"/>
                <a:ea typeface="SimSun" pitchFamily="2"/>
                <a:cs typeface="Tahoma" pitchFamily="2"/>
              </a:rPr>
              <a:t>Produits de freinage pré-appliqués: </a:t>
            </a:r>
            <a:r>
              <a:rPr lang="fr-FR" sz="2000" kern="0" dirty="0">
                <a:solidFill>
                  <a:schemeClr val="bg1">
                    <a:lumMod val="10000"/>
                  </a:schemeClr>
                </a:solidFill>
                <a:latin typeface="Comic Sans MS" pitchFamily="66"/>
                <a:ea typeface="SimSun" pitchFamily="2"/>
                <a:cs typeface="Tahoma" pitchFamily="2"/>
              </a:rPr>
              <a:t>Il existe aussi des produits pré-appliqués de freinage par enduction d'éléments filetés. Ces éléments ainsi revêtus sont directement utilisables.</a:t>
            </a:r>
          </a:p>
        </p:txBody>
      </p:sp>
      <p:pic>
        <p:nvPicPr>
          <p:cNvPr id="5" name="Image 3">
            <a:extLst>
              <a:ext uri="{FF2B5EF4-FFF2-40B4-BE49-F238E27FC236}">
                <a16:creationId xmlns:a16="http://schemas.microsoft.com/office/drawing/2014/main" id="{5F7722B1-BCEA-4A79-B941-4B71113AF4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27963" y="2335213"/>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4">
            <a:extLst>
              <a:ext uri="{FF2B5EF4-FFF2-40B4-BE49-F238E27FC236}">
                <a16:creationId xmlns:a16="http://schemas.microsoft.com/office/drawing/2014/main" id="{1C29CC30-AEE5-484F-BC58-E717BE390B8B}"/>
              </a:ext>
            </a:extLst>
          </p:cNvPr>
          <p:cNvSpPr txBox="1">
            <a:spLocks/>
          </p:cNvSpPr>
          <p:nvPr/>
        </p:nvSpPr>
        <p:spPr bwMode="auto">
          <a:xfrm>
            <a:off x="20638" y="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Tree>
    <p:extLst>
      <p:ext uri="{BB962C8B-B14F-4D97-AF65-F5344CB8AC3E}">
        <p14:creationId xmlns:p14="http://schemas.microsoft.com/office/powerpoint/2010/main" val="685321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56F20E22-697E-46D7-B601-23EA39F1A064}"/>
              </a:ext>
            </a:extLst>
          </p:cNvPr>
          <p:cNvSpPr txBox="1">
            <a:spLocks noChangeArrowheads="1"/>
          </p:cNvSpPr>
          <p:nvPr/>
        </p:nvSpPr>
        <p:spPr bwMode="auto">
          <a:xfrm>
            <a:off x="-107950" y="54340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FD889BA7-E003-477D-BBB1-FCA3E39BBD8C}"/>
              </a:ext>
            </a:extLst>
          </p:cNvPr>
          <p:cNvSpPr txBox="1"/>
          <p:nvPr/>
        </p:nvSpPr>
        <p:spPr>
          <a:xfrm>
            <a:off x="304800" y="365125"/>
            <a:ext cx="7985125" cy="1054100"/>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en-US" sz="2400" b="1" u="sng" kern="0" dirty="0">
                <a:solidFill>
                  <a:schemeClr val="bg1">
                    <a:lumMod val="10000"/>
                  </a:schemeClr>
                </a:solidFill>
                <a:latin typeface="Rockwell" pitchFamily="18"/>
                <a:ea typeface="SimSun" pitchFamily="2"/>
                <a:cs typeface="Rockwell" pitchFamily="18"/>
              </a:rPr>
              <a:t>Par </a:t>
            </a:r>
            <a:r>
              <a:rPr lang="en-US" sz="2400" b="1" u="sng" kern="0" dirty="0" err="1">
                <a:solidFill>
                  <a:schemeClr val="bg1">
                    <a:lumMod val="10000"/>
                  </a:schemeClr>
                </a:solidFill>
                <a:latin typeface="Rockwell" pitchFamily="18"/>
                <a:ea typeface="SimSun" pitchFamily="2"/>
                <a:cs typeface="Rockwell" pitchFamily="18"/>
              </a:rPr>
              <a:t>rivetage</a:t>
            </a:r>
            <a:r>
              <a:rPr lang="en-US" sz="2400" b="1" u="sng" kern="0" dirty="0">
                <a:solidFill>
                  <a:schemeClr val="bg1">
                    <a:lumMod val="10000"/>
                  </a:schemeClr>
                </a:solidFill>
                <a:latin typeface="Comic Sans MS" pitchFamily="66"/>
                <a:ea typeface="SimSun" pitchFamily="2"/>
                <a:cs typeface="Rockwell" pitchFamily="18"/>
              </a:rPr>
              <a:t>:</a:t>
            </a:r>
          </a:p>
          <a:p>
            <a:pPr eaLnBrk="1" fontAlgn="auto">
              <a:spcBef>
                <a:spcPts val="1190"/>
              </a:spcBef>
              <a:spcAft>
                <a:spcPts val="990"/>
              </a:spcAft>
              <a:defRPr sz="1800" b="0" i="0" u="none" strike="noStrike" kern="0" cap="none" spc="0" baseline="0">
                <a:solidFill>
                  <a:srgbClr val="000000"/>
                </a:solidFill>
                <a:uFillTx/>
              </a:defRPr>
            </a:pPr>
            <a:r>
              <a:rPr lang="fr-FR" sz="2200" kern="0" dirty="0">
                <a:solidFill>
                  <a:schemeClr val="bg1">
                    <a:lumMod val="10000"/>
                  </a:schemeClr>
                </a:solidFill>
                <a:latin typeface="Comic Sans MS" pitchFamily="66"/>
                <a:ea typeface="SimSun" pitchFamily="2"/>
                <a:cs typeface="Tahoma" pitchFamily="2"/>
              </a:rPr>
              <a:t>#Rivet massif</a:t>
            </a:r>
          </a:p>
        </p:txBody>
      </p:sp>
      <p:pic>
        <p:nvPicPr>
          <p:cNvPr id="5" name="Image 4">
            <a:extLst>
              <a:ext uri="{FF2B5EF4-FFF2-40B4-BE49-F238E27FC236}">
                <a16:creationId xmlns:a16="http://schemas.microsoft.com/office/drawing/2014/main" id="{00711650-B7CA-4E86-9DDD-1CABCFE596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1477963"/>
            <a:ext cx="30607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72D8AB1F-40D4-4625-B0B3-1C3D52AEA4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4825" y="1635125"/>
            <a:ext cx="32400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B61ADECA-4122-4C3B-A7F8-893B0EA753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53113" y="1431925"/>
            <a:ext cx="3182937"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1FDD9F98-3C87-443D-B37E-5735D642871E}"/>
              </a:ext>
            </a:extLst>
          </p:cNvPr>
          <p:cNvSpPr txBox="1"/>
          <p:nvPr/>
        </p:nvSpPr>
        <p:spPr>
          <a:xfrm>
            <a:off x="3462338" y="1201738"/>
            <a:ext cx="2339975" cy="415925"/>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200" kern="0" dirty="0">
                <a:solidFill>
                  <a:schemeClr val="bg1">
                    <a:lumMod val="10000"/>
                  </a:schemeClr>
                </a:solidFill>
                <a:latin typeface="Arial" pitchFamily="18"/>
                <a:ea typeface="SimSun" pitchFamily="2"/>
                <a:cs typeface="Tahoma" pitchFamily="2"/>
              </a:rPr>
              <a:t># Rivet creux</a:t>
            </a:r>
          </a:p>
        </p:txBody>
      </p:sp>
      <p:sp>
        <p:nvSpPr>
          <p:cNvPr id="9" name="ZoneTexte 8">
            <a:extLst>
              <a:ext uri="{FF2B5EF4-FFF2-40B4-BE49-F238E27FC236}">
                <a16:creationId xmlns:a16="http://schemas.microsoft.com/office/drawing/2014/main" id="{60668DC8-79D6-4A73-8887-90198B83B7A2}"/>
              </a:ext>
            </a:extLst>
          </p:cNvPr>
          <p:cNvSpPr txBox="1"/>
          <p:nvPr/>
        </p:nvSpPr>
        <p:spPr>
          <a:xfrm>
            <a:off x="6713538" y="1154113"/>
            <a:ext cx="2339975" cy="414337"/>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200" kern="0" dirty="0">
                <a:solidFill>
                  <a:schemeClr val="bg1">
                    <a:lumMod val="10000"/>
                  </a:schemeClr>
                </a:solidFill>
                <a:latin typeface="Arial" pitchFamily="18"/>
                <a:ea typeface="SimSun" pitchFamily="2"/>
                <a:cs typeface="Tahoma" pitchFamily="2"/>
              </a:rPr>
              <a:t># Rivet POP</a:t>
            </a:r>
          </a:p>
        </p:txBody>
      </p:sp>
      <p:sp>
        <p:nvSpPr>
          <p:cNvPr id="11" name="ZoneTexte 10">
            <a:extLst>
              <a:ext uri="{FF2B5EF4-FFF2-40B4-BE49-F238E27FC236}">
                <a16:creationId xmlns:a16="http://schemas.microsoft.com/office/drawing/2014/main" id="{289B53AA-324F-4A89-8E31-040CE44F757E}"/>
              </a:ext>
            </a:extLst>
          </p:cNvPr>
          <p:cNvSpPr txBox="1"/>
          <p:nvPr/>
        </p:nvSpPr>
        <p:spPr>
          <a:xfrm>
            <a:off x="101600" y="3076575"/>
            <a:ext cx="7985125" cy="1443038"/>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en-US" sz="2400" b="1" u="sng" kern="0" dirty="0">
                <a:solidFill>
                  <a:schemeClr val="bg1">
                    <a:lumMod val="10000"/>
                  </a:schemeClr>
                </a:solidFill>
                <a:latin typeface="Rockwell" pitchFamily="18"/>
                <a:ea typeface="SimSun" pitchFamily="2"/>
                <a:cs typeface="Rockwell" pitchFamily="18"/>
              </a:rPr>
              <a:t>Par </a:t>
            </a:r>
            <a:r>
              <a:rPr lang="en-US" sz="2400" b="1" u="sng" kern="0" dirty="0" err="1">
                <a:solidFill>
                  <a:schemeClr val="bg1">
                    <a:lumMod val="10000"/>
                  </a:schemeClr>
                </a:solidFill>
                <a:latin typeface="Rockwell" pitchFamily="18"/>
                <a:ea typeface="SimSun" pitchFamily="2"/>
                <a:cs typeface="Rockwell" pitchFamily="18"/>
              </a:rPr>
              <a:t>soudure</a:t>
            </a:r>
            <a:r>
              <a:rPr lang="en-US" sz="2400" b="1" u="sng" kern="0" dirty="0">
                <a:solidFill>
                  <a:schemeClr val="bg1">
                    <a:lumMod val="10000"/>
                  </a:schemeClr>
                </a:solidFill>
                <a:latin typeface="Comic Sans MS" pitchFamily="66"/>
                <a:ea typeface="SimSun" pitchFamily="2"/>
                <a:cs typeface="Rockwell" pitchFamily="18"/>
              </a:rPr>
              <a:t>: </a:t>
            </a:r>
            <a:r>
              <a:rPr lang="fr-FR" sz="2200" kern="0" dirty="0">
                <a:solidFill>
                  <a:schemeClr val="bg1">
                    <a:lumMod val="10000"/>
                  </a:schemeClr>
                </a:solidFill>
                <a:latin typeface="Comic Sans MS" pitchFamily="66"/>
                <a:ea typeface="SimSun" pitchFamily="2"/>
                <a:cs typeface="Tahoma" pitchFamily="2"/>
              </a:rPr>
              <a:t>Ce procédé reste un des plus important pour assembler deux pièces, il existe de nombreuses </a:t>
            </a:r>
            <a:r>
              <a:rPr lang="fr-FR" sz="2200" kern="0" dirty="0" err="1">
                <a:solidFill>
                  <a:schemeClr val="bg1">
                    <a:lumMod val="10000"/>
                  </a:schemeClr>
                </a:solidFill>
                <a:latin typeface="Comic Sans MS" pitchFamily="66"/>
                <a:ea typeface="SimSun" pitchFamily="2"/>
                <a:cs typeface="Tahoma" pitchFamily="2"/>
              </a:rPr>
              <a:t>methodes</a:t>
            </a:r>
            <a:r>
              <a:rPr lang="fr-FR" sz="2200" kern="0" dirty="0">
                <a:solidFill>
                  <a:schemeClr val="bg1">
                    <a:lumMod val="10000"/>
                  </a:schemeClr>
                </a:solidFill>
                <a:latin typeface="Comic Sans MS" pitchFamily="66"/>
                <a:ea typeface="SimSun" pitchFamily="2"/>
                <a:cs typeface="Tahoma" pitchFamily="2"/>
              </a:rPr>
              <a:t> de soudure,</a:t>
            </a:r>
          </a:p>
        </p:txBody>
      </p:sp>
      <p:sp>
        <p:nvSpPr>
          <p:cNvPr id="12" name="ZoneTexte 11">
            <a:extLst>
              <a:ext uri="{FF2B5EF4-FFF2-40B4-BE49-F238E27FC236}">
                <a16:creationId xmlns:a16="http://schemas.microsoft.com/office/drawing/2014/main" id="{F09B4296-32F2-494A-AC4E-DD289C324A79}"/>
              </a:ext>
            </a:extLst>
          </p:cNvPr>
          <p:cNvSpPr txBox="1"/>
          <p:nvPr/>
        </p:nvSpPr>
        <p:spPr>
          <a:xfrm>
            <a:off x="41275" y="4584700"/>
            <a:ext cx="7986713" cy="1054100"/>
          </a:xfrm>
          <a:prstGeom prst="rect">
            <a:avLst/>
          </a:prstGeom>
          <a:noFill/>
          <a:ln>
            <a:noFill/>
          </a:ln>
        </p:spPr>
        <p:txBody>
          <a:bodyPr lIns="90004" tIns="44997" rIns="90004" bIns="44997" compatLnSpc="0"/>
          <a:lstStyle/>
          <a:p>
            <a:pPr eaLnBrk="1" fontAlgn="auto">
              <a:spcBef>
                <a:spcPts val="1190"/>
              </a:spcBef>
              <a:spcAft>
                <a:spcPts val="990"/>
              </a:spcAft>
              <a:defRPr sz="1800" b="0" i="0" u="none" strike="noStrike" kern="0" cap="none" spc="0" baseline="0">
                <a:solidFill>
                  <a:srgbClr val="000000"/>
                </a:solidFill>
                <a:uFillTx/>
              </a:defRPr>
            </a:pPr>
            <a:r>
              <a:rPr lang="en-US" sz="2400" b="1" u="sng" kern="0" dirty="0">
                <a:solidFill>
                  <a:schemeClr val="bg1">
                    <a:lumMod val="10000"/>
                  </a:schemeClr>
                </a:solidFill>
                <a:latin typeface="Rockwell" pitchFamily="18"/>
                <a:ea typeface="SimSun" pitchFamily="2"/>
                <a:cs typeface="Rockwell" pitchFamily="18"/>
              </a:rPr>
              <a:t>Par  </a:t>
            </a:r>
            <a:r>
              <a:rPr lang="en-US" sz="2400" b="1" u="sng" kern="0" dirty="0" err="1">
                <a:solidFill>
                  <a:schemeClr val="bg1">
                    <a:lumMod val="10000"/>
                  </a:schemeClr>
                </a:solidFill>
                <a:latin typeface="Rockwell" pitchFamily="18"/>
                <a:ea typeface="SimSun" pitchFamily="2"/>
                <a:cs typeface="Rockwell" pitchFamily="18"/>
              </a:rPr>
              <a:t>agrafage</a:t>
            </a:r>
            <a:r>
              <a:rPr lang="en-US" sz="2400" b="1" u="sng" kern="0" dirty="0">
                <a:solidFill>
                  <a:schemeClr val="bg1">
                    <a:lumMod val="10000"/>
                  </a:schemeClr>
                </a:solidFill>
                <a:latin typeface="Rockwell" pitchFamily="18"/>
                <a:ea typeface="SimSun" pitchFamily="2"/>
                <a:cs typeface="Rockwell" pitchFamily="18"/>
              </a:rPr>
              <a:t> et </a:t>
            </a:r>
            <a:r>
              <a:rPr lang="en-US" sz="2400" b="1" u="sng" kern="0" dirty="0" err="1">
                <a:solidFill>
                  <a:schemeClr val="bg1">
                    <a:lumMod val="10000"/>
                  </a:schemeClr>
                </a:solidFill>
                <a:latin typeface="Rockwell" pitchFamily="18"/>
                <a:ea typeface="SimSun" pitchFamily="2"/>
                <a:cs typeface="Rockwell" pitchFamily="18"/>
              </a:rPr>
              <a:t>sertissage</a:t>
            </a:r>
            <a:r>
              <a:rPr lang="en-US" sz="2400" b="1" u="sng" kern="0" dirty="0">
                <a:solidFill>
                  <a:schemeClr val="bg1">
                    <a:lumMod val="10000"/>
                  </a:schemeClr>
                </a:solidFill>
                <a:latin typeface="Comic Sans MS" pitchFamily="66"/>
                <a:ea typeface="SimSun" pitchFamily="2"/>
                <a:cs typeface="Rockwell" pitchFamily="18"/>
              </a:rPr>
              <a:t>:</a:t>
            </a:r>
          </a:p>
          <a:p>
            <a:pPr eaLnBrk="1" fontAlgn="auto">
              <a:spcBef>
                <a:spcPts val="1190"/>
              </a:spcBef>
              <a:spcAft>
                <a:spcPts val="990"/>
              </a:spcAft>
              <a:defRPr sz="1800" b="0" i="0" u="none" strike="noStrike" kern="0" cap="none" spc="0" baseline="0">
                <a:solidFill>
                  <a:srgbClr val="000000"/>
                </a:solidFill>
                <a:uFillTx/>
              </a:defRPr>
            </a:pPr>
            <a:endParaRPr lang="fr-FR" sz="2200" kern="0" dirty="0">
              <a:solidFill>
                <a:schemeClr val="bg1">
                  <a:lumMod val="10000"/>
                </a:schemeClr>
              </a:solidFill>
              <a:latin typeface="Comic Sans MS" pitchFamily="66"/>
              <a:ea typeface="SimSun" pitchFamily="2"/>
              <a:cs typeface="Tahoma" pitchFamily="2"/>
            </a:endParaRPr>
          </a:p>
        </p:txBody>
      </p:sp>
      <p:pic>
        <p:nvPicPr>
          <p:cNvPr id="13" name="Image 12">
            <a:extLst>
              <a:ext uri="{FF2B5EF4-FFF2-40B4-BE49-F238E27FC236}">
                <a16:creationId xmlns:a16="http://schemas.microsoft.com/office/drawing/2014/main" id="{95F3E3FC-84BD-40B3-B6C1-C35C76F233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44269" y="3966369"/>
            <a:ext cx="26812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ncastrement4">
            <a:extLst>
              <a:ext uri="{FF2B5EF4-FFF2-40B4-BE49-F238E27FC236}">
                <a16:creationId xmlns:a16="http://schemas.microsoft.com/office/drawing/2014/main" id="{851FFB04-652A-4EBA-BF39-07D77CBDEF1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29513" y="2970213"/>
            <a:ext cx="1524000"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re 4">
            <a:extLst>
              <a:ext uri="{FF2B5EF4-FFF2-40B4-BE49-F238E27FC236}">
                <a16:creationId xmlns:a16="http://schemas.microsoft.com/office/drawing/2014/main" id="{D205D6DD-98E8-4AA6-BE6E-217AAB123F45}"/>
              </a:ext>
            </a:extLst>
          </p:cNvPr>
          <p:cNvSpPr txBox="1">
            <a:spLocks/>
          </p:cNvSpPr>
          <p:nvPr/>
        </p:nvSpPr>
        <p:spPr bwMode="auto">
          <a:xfrm>
            <a:off x="-107950" y="101600"/>
            <a:ext cx="467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eaLnBrk="1">
              <a:buFont typeface="StarSymbol"/>
              <a:buNone/>
              <a:defRPr/>
            </a:pPr>
            <a:r>
              <a:rPr altLang="fr-FR" sz="2400" kern="0" dirty="0">
                <a:solidFill>
                  <a:schemeClr val="bg1">
                    <a:lumMod val="10000"/>
                  </a:schemeClr>
                </a:solidFill>
                <a:latin typeface="Arial Black" panose="020B0A04020102020204" pitchFamily="34" charset="0"/>
                <a:cs typeface="Arial Unicode MS" panose="020B0604020202020204" pitchFamily="34" charset="-128"/>
              </a:rPr>
              <a:t>Fonction technique : Ft4</a:t>
            </a:r>
          </a:p>
        </p:txBody>
      </p:sp>
      <p:sp>
        <p:nvSpPr>
          <p:cNvPr id="16" name="ZoneTexte 14">
            <a:extLst>
              <a:ext uri="{FF2B5EF4-FFF2-40B4-BE49-F238E27FC236}">
                <a16:creationId xmlns:a16="http://schemas.microsoft.com/office/drawing/2014/main" id="{C6FCB2BD-4213-4ABB-B04D-E0378D1D8CF1}"/>
              </a:ext>
            </a:extLst>
          </p:cNvPr>
          <p:cNvSpPr txBox="1">
            <a:spLocks noChangeArrowheads="1"/>
          </p:cNvSpPr>
          <p:nvPr/>
        </p:nvSpPr>
        <p:spPr bwMode="auto">
          <a:xfrm>
            <a:off x="-107950" y="6097588"/>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29/35</a:t>
            </a:r>
          </a:p>
        </p:txBody>
      </p:sp>
    </p:spTree>
    <p:extLst>
      <p:ext uri="{BB962C8B-B14F-4D97-AF65-F5344CB8AC3E}">
        <p14:creationId xmlns:p14="http://schemas.microsoft.com/office/powerpoint/2010/main" val="343746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6"/>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7"/>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11"/>
                                        </p:tgtEl>
                                        <p:attrNameLst>
                                          <p:attrName>style.visibility</p:attrName>
                                        </p:attrNameLst>
                                      </p:cBhvr>
                                      <p:to>
                                        <p:strVal val="visible"/>
                                      </p:to>
                                    </p:set>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499"/>
                                          </p:stCondLst>
                                        </p:cTn>
                                        <p:tgtEl>
                                          <p:spTgt spid="14"/>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499"/>
                                          </p:stCondLst>
                                        </p:cTn>
                                        <p:tgtEl>
                                          <p:spTgt spid="12"/>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1" grpId="0" autoUpdateAnimBg="0"/>
      <p:bldP spid="12"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2" name="ZoneTexte 5">
            <a:extLst>
              <a:ext uri="{FF2B5EF4-FFF2-40B4-BE49-F238E27FC236}">
                <a16:creationId xmlns:a16="http://schemas.microsoft.com/office/drawing/2014/main" id="{406F084E-B483-4929-AAB2-E55716CD4B5A}"/>
              </a:ext>
            </a:extLst>
          </p:cNvPr>
          <p:cNvSpPr txBox="1">
            <a:spLocks noChangeArrowheads="1"/>
          </p:cNvSpPr>
          <p:nvPr/>
        </p:nvSpPr>
        <p:spPr bwMode="auto">
          <a:xfrm>
            <a:off x="-190500" y="5100638"/>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3" name="Espace réservé du texte 2">
            <a:extLst>
              <a:ext uri="{FF2B5EF4-FFF2-40B4-BE49-F238E27FC236}">
                <a16:creationId xmlns:a16="http://schemas.microsoft.com/office/drawing/2014/main" id="{E7ECC7D3-71E8-4ACC-8B2F-CD5C887E942C}"/>
              </a:ext>
            </a:extLst>
          </p:cNvPr>
          <p:cNvSpPr txBox="1">
            <a:spLocks/>
          </p:cNvSpPr>
          <p:nvPr/>
        </p:nvSpPr>
        <p:spPr bwMode="auto">
          <a:xfrm>
            <a:off x="142875" y="280988"/>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buFont typeface="StarSymbol"/>
              <a:buNone/>
              <a:defRPr/>
            </a:pPr>
            <a:r>
              <a:rPr lang="en-US" altLang="fr-FR" sz="2400" b="1" u="sng" dirty="0" err="1">
                <a:solidFill>
                  <a:schemeClr val="bg1">
                    <a:lumMod val="10000"/>
                  </a:schemeClr>
                </a:solidFill>
                <a:latin typeface="Rockwell" panose="02060603020205020403" pitchFamily="18" charset="0"/>
                <a:ea typeface="HG Mincho Light J"/>
                <a:cs typeface="Arial Unicode MS" panose="020B0604020202020204" pitchFamily="34" charset="-128"/>
              </a:rPr>
              <a:t>Transmettre</a:t>
            </a:r>
            <a:r>
              <a:rPr lang="en-US"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 la puissance</a:t>
            </a:r>
          </a:p>
          <a:p>
            <a:pPr eaLnBrk="1">
              <a:buFont typeface="StarSymbol"/>
              <a:buNone/>
              <a:defRPr/>
            </a:pPr>
            <a:endPar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endParaRPr>
          </a:p>
          <a:p>
            <a:pPr eaLnBrk="1">
              <a:buFont typeface="StarSymbol"/>
              <a:buNone/>
              <a:defRPr/>
            </a:pP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La puissance transmissible par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l'assemblage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est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essentiellement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due au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dimensionnement</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pièces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du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mécanisme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Pour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cela</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utilise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la résistance des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matériaux</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pour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définir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sollicitations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et à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partir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de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critères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limites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(résistance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élastique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résistance à la rupture,…), on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pourra</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établir</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les dimensions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minimales</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pour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transmettre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 la puissance </a:t>
            </a:r>
            <a:r>
              <a:rPr lang="en-US" altLang="fr-FR" sz="1800" i="1" dirty="0" err="1">
                <a:solidFill>
                  <a:schemeClr val="bg1">
                    <a:lumMod val="10000"/>
                  </a:schemeClr>
                </a:solidFill>
                <a:latin typeface="Rockwell" panose="02060603020205020403" pitchFamily="18" charset="0"/>
                <a:ea typeface="HG Mincho Light J"/>
                <a:cs typeface="Arial Unicode MS" panose="020B0604020202020204" pitchFamily="34" charset="-128"/>
              </a:rPr>
              <a:t>désirée</a:t>
            </a:r>
            <a:r>
              <a:rPr lang="en-US" altLang="fr-FR" sz="1800" i="1" dirty="0">
                <a:solidFill>
                  <a:schemeClr val="bg1">
                    <a:lumMod val="10000"/>
                  </a:schemeClr>
                </a:solidFill>
                <a:latin typeface="Rockwell" panose="02060603020205020403" pitchFamily="18" charset="0"/>
                <a:ea typeface="HG Mincho Light J"/>
                <a:cs typeface="Arial Unicode MS" panose="020B0604020202020204" pitchFamily="34" charset="-128"/>
              </a:rPr>
              <a:t>.</a:t>
            </a:r>
          </a:p>
          <a:p>
            <a:pPr eaLnBrk="1">
              <a:buFont typeface="StarSymbol"/>
              <a:buNone/>
              <a:defRPr/>
            </a:pPr>
            <a:endParaRPr lang="en-US" altLang="fr-FR" sz="2400" b="1" i="1" u="sng" dirty="0">
              <a:solidFill>
                <a:schemeClr val="bg1">
                  <a:lumMod val="10000"/>
                </a:schemeClr>
              </a:solidFill>
              <a:latin typeface="Comic Sans MS" panose="030F0702030302020204" pitchFamily="66" charset="0"/>
              <a:ea typeface="HG Mincho Light J"/>
              <a:cs typeface="Arial Unicode MS" panose="020B0604020202020204" pitchFamily="34" charset="-128"/>
            </a:endParaRPr>
          </a:p>
        </p:txBody>
      </p:sp>
      <p:pic>
        <p:nvPicPr>
          <p:cNvPr id="4" name="Image 3">
            <a:extLst>
              <a:ext uri="{FF2B5EF4-FFF2-40B4-BE49-F238E27FC236}">
                <a16:creationId xmlns:a16="http://schemas.microsoft.com/office/drawing/2014/main" id="{5E63544B-C134-47BC-A053-E4A3FFCBD1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613" y="2416175"/>
            <a:ext cx="3186113" cy="155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F4BBB42F-B0F7-4D07-AFA9-CA4ED4AD6A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48275" y="2386013"/>
            <a:ext cx="1760538"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6">
            <a:extLst>
              <a:ext uri="{FF2B5EF4-FFF2-40B4-BE49-F238E27FC236}">
                <a16:creationId xmlns:a16="http://schemas.microsoft.com/office/drawing/2014/main" id="{109D8B40-D7B2-4D53-956D-2A3561A5505A}"/>
              </a:ext>
            </a:extLst>
          </p:cNvPr>
          <p:cNvSpPr txBox="1">
            <a:spLocks/>
          </p:cNvSpPr>
          <p:nvPr/>
        </p:nvSpPr>
        <p:spPr bwMode="auto">
          <a:xfrm>
            <a:off x="-190500" y="0"/>
            <a:ext cx="467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sz="2400" dirty="0">
                <a:solidFill>
                  <a:schemeClr val="bg1">
                    <a:lumMod val="10000"/>
                  </a:schemeClr>
                </a:solidFill>
                <a:latin typeface="Arial Black" panose="020B0A04020102020204" pitchFamily="34" charset="0"/>
                <a:cs typeface="Arial Unicode MS" panose="020B0604020202020204" pitchFamily="34" charset="-128"/>
              </a:rPr>
              <a:t>Fonction technique : Ft3</a:t>
            </a:r>
          </a:p>
        </p:txBody>
      </p:sp>
      <p:sp>
        <p:nvSpPr>
          <p:cNvPr id="8" name="ZoneTexte 7">
            <a:extLst>
              <a:ext uri="{FF2B5EF4-FFF2-40B4-BE49-F238E27FC236}">
                <a16:creationId xmlns:a16="http://schemas.microsoft.com/office/drawing/2014/main" id="{443F4493-2CE5-4C24-B85E-6ECC5A79862B}"/>
              </a:ext>
            </a:extLst>
          </p:cNvPr>
          <p:cNvSpPr txBox="1">
            <a:spLocks noChangeArrowheads="1"/>
          </p:cNvSpPr>
          <p:nvPr/>
        </p:nvSpPr>
        <p:spPr bwMode="auto">
          <a:xfrm>
            <a:off x="6483350" y="2936875"/>
            <a:ext cx="2430463"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a:solidFill>
                  <a:srgbClr val="FF0000"/>
                </a:solidFill>
                <a:latin typeface="Rockwell" panose="02060603020205020403" pitchFamily="18" charset="0"/>
                <a:ea typeface="HG Mincho Light J"/>
                <a:cs typeface="Rockwell" panose="02060603020205020403" pitchFamily="18" charset="0"/>
              </a:rPr>
              <a:t>Pas de réglages possibles possibles</a:t>
            </a:r>
          </a:p>
        </p:txBody>
      </p:sp>
      <p:sp>
        <p:nvSpPr>
          <p:cNvPr id="9" name="ZoneTexte 9">
            <a:extLst>
              <a:ext uri="{FF2B5EF4-FFF2-40B4-BE49-F238E27FC236}">
                <a16:creationId xmlns:a16="http://schemas.microsoft.com/office/drawing/2014/main" id="{E692CCE5-101D-4D58-B5AD-5CAC67564DDE}"/>
              </a:ext>
            </a:extLst>
          </p:cNvPr>
          <p:cNvSpPr txBox="1">
            <a:spLocks noChangeArrowheads="1"/>
          </p:cNvSpPr>
          <p:nvPr/>
        </p:nvSpPr>
        <p:spPr bwMode="auto">
          <a:xfrm>
            <a:off x="-190500" y="5780088"/>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30/35</a:t>
            </a:r>
          </a:p>
        </p:txBody>
      </p:sp>
      <p:pic>
        <p:nvPicPr>
          <p:cNvPr id="5" name="Image 4">
            <a:extLst>
              <a:ext uri="{FF2B5EF4-FFF2-40B4-BE49-F238E27FC236}">
                <a16:creationId xmlns:a16="http://schemas.microsoft.com/office/drawing/2014/main" id="{7F5F3137-9433-40D6-A574-EE3D94C48AE8}"/>
              </a:ext>
            </a:extLst>
          </p:cNvPr>
          <p:cNvPicPr>
            <a:picLocks noChangeAspect="1"/>
          </p:cNvPicPr>
          <p:nvPr/>
        </p:nvPicPr>
        <p:blipFill>
          <a:blip r:embed="rId5">
            <a:extLst>
              <a:ext uri="{28A0092B-C50C-407E-A947-70E740481C1C}">
                <a14:useLocalDpi xmlns:a14="http://schemas.microsoft.com/office/drawing/2010/main" val="0"/>
              </a:ext>
            </a:extLst>
          </a:blip>
          <a:srcRect t="20387" b="23659"/>
          <a:stretch>
            <a:fillRect/>
          </a:stretch>
        </p:blipFill>
        <p:spPr bwMode="auto">
          <a:xfrm>
            <a:off x="66674" y="4037468"/>
            <a:ext cx="5826126" cy="95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73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edg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C15DE4BF-875E-4668-BBE5-7406F385D529}"/>
              </a:ext>
            </a:extLst>
          </p:cNvPr>
          <p:cNvSpPr txBox="1">
            <a:spLocks noChangeArrowheads="1"/>
          </p:cNvSpPr>
          <p:nvPr/>
        </p:nvSpPr>
        <p:spPr bwMode="auto">
          <a:xfrm>
            <a:off x="-59532" y="5227638"/>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ACEA01B6-75E5-4A9F-B111-8D58D4585893}"/>
              </a:ext>
            </a:extLst>
          </p:cNvPr>
          <p:cNvSpPr txBox="1"/>
          <p:nvPr/>
        </p:nvSpPr>
        <p:spPr>
          <a:xfrm>
            <a:off x="121443" y="0"/>
            <a:ext cx="8901113" cy="6373813"/>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a:t>
            </a:r>
            <a:r>
              <a:rPr lang="en-US" sz="2400" b="1" i="1" u="sng" kern="0" dirty="0" err="1">
                <a:solidFill>
                  <a:schemeClr val="bg1">
                    <a:lumMod val="10000"/>
                  </a:schemeClr>
                </a:solidFill>
                <a:latin typeface="Rockwell" pitchFamily="18"/>
                <a:ea typeface="Rockwell" pitchFamily="18"/>
                <a:cs typeface="Rockwell" pitchFamily="18"/>
              </a:rPr>
              <a:t>Goupilles</a:t>
            </a:r>
            <a:r>
              <a:rPr lang="en-US" sz="2400" b="1" i="1" u="sng" kern="0" dirty="0">
                <a:solidFill>
                  <a:schemeClr val="bg1">
                    <a:lumMod val="10000"/>
                  </a:schemeClr>
                </a:solidFill>
                <a:latin typeface="Rockwell" pitchFamily="18"/>
                <a:ea typeface="Rockwell" pitchFamily="18"/>
                <a:cs typeface="Rockwell" pitchFamily="18"/>
              </a:rPr>
              <a:t> de </a:t>
            </a:r>
            <a:r>
              <a:rPr lang="en-US" sz="2400" b="1" i="1" u="sng" kern="0" dirty="0" err="1">
                <a:solidFill>
                  <a:schemeClr val="bg1">
                    <a:lumMod val="10000"/>
                  </a:schemeClr>
                </a:solidFill>
                <a:latin typeface="Rockwell" pitchFamily="18"/>
                <a:ea typeface="Rockwell" pitchFamily="18"/>
                <a:cs typeface="Rockwell" pitchFamily="18"/>
              </a:rPr>
              <a:t>positionnement</a:t>
            </a:r>
            <a:r>
              <a:rPr lang="en-US" sz="2400" b="1" i="1" u="sng" kern="0" dirty="0">
                <a:solidFill>
                  <a:schemeClr val="bg1">
                    <a:lumMod val="10000"/>
                  </a:schemeClr>
                </a:solidFill>
                <a:latin typeface="Rockwell" pitchFamily="18"/>
                <a:ea typeface="SimSun" pitchFamily="2"/>
                <a:cs typeface="Rockwell" pitchFamily="18"/>
              </a:rPr>
              <a:t>:</a:t>
            </a:r>
          </a:p>
          <a:p>
            <a:pPr eaLnBrk="1" fontAlgn="auto">
              <a:spcBef>
                <a:spcPts val="0"/>
              </a:spcBef>
              <a:spcAft>
                <a:spcPts val="0"/>
              </a:spcAft>
              <a:defRPr sz="1800" b="0" i="0" u="none" strike="noStrike" kern="0" cap="none" spc="0" baseline="0">
                <a:solidFill>
                  <a:srgbClr val="000000"/>
                </a:solidFill>
                <a:uFillTx/>
              </a:defRPr>
            </a:pP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Ces</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goupilles</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permettent</a:t>
            </a:r>
            <a:r>
              <a:rPr lang="en-US" b="1" kern="0" dirty="0">
                <a:solidFill>
                  <a:schemeClr val="bg1">
                    <a:lumMod val="10000"/>
                  </a:schemeClr>
                </a:solidFill>
                <a:latin typeface="Rockwell" pitchFamily="18"/>
                <a:ea typeface="Rockwell" pitchFamily="18"/>
                <a:cs typeface="Rockwell" pitchFamily="18"/>
              </a:rPr>
              <a:t> un </a:t>
            </a:r>
            <a:r>
              <a:rPr lang="en-US" b="1" kern="0" dirty="0" err="1">
                <a:solidFill>
                  <a:schemeClr val="bg1">
                    <a:lumMod val="10000"/>
                  </a:schemeClr>
                </a:solidFill>
                <a:latin typeface="Rockwell" pitchFamily="18"/>
                <a:ea typeface="Rockwell" pitchFamily="18"/>
                <a:cs typeface="Rockwell" pitchFamily="18"/>
              </a:rPr>
              <a:t>positionnement</a:t>
            </a:r>
            <a:r>
              <a:rPr lang="en-US" b="1" kern="0" dirty="0">
                <a:solidFill>
                  <a:schemeClr val="bg1">
                    <a:lumMod val="10000"/>
                  </a:schemeClr>
                </a:solidFill>
                <a:latin typeface="Rockwell" pitchFamily="18"/>
                <a:ea typeface="Rockwell" pitchFamily="18"/>
                <a:cs typeface="Rockwell" pitchFamily="18"/>
              </a:rPr>
              <a:t> précis</a:t>
            </a:r>
          </a:p>
          <a:p>
            <a:pPr eaLnBrk="1" fontAlgn="auto">
              <a:spcBef>
                <a:spcPts val="0"/>
              </a:spcBef>
              <a:spcAft>
                <a:spcPts val="0"/>
              </a:spcAft>
              <a:defRPr sz="1800" b="0" i="0" u="none" strike="noStrike" kern="0" cap="none" spc="0" baseline="0">
                <a:solidFill>
                  <a:srgbClr val="000000"/>
                </a:solidFill>
                <a:uFillTx/>
              </a:defRPr>
            </a:pPr>
            <a:r>
              <a:rPr lang="en-US" b="1" kern="0" dirty="0">
                <a:solidFill>
                  <a:schemeClr val="bg1">
                    <a:lumMod val="10000"/>
                  </a:schemeClr>
                </a:solidFill>
                <a:latin typeface="Rockwell" pitchFamily="18"/>
                <a:ea typeface="Rockwell" pitchFamily="18"/>
                <a:cs typeface="Rockwell" pitchFamily="18"/>
              </a:rPr>
              <a:t> entre les </a:t>
            </a:r>
            <a:r>
              <a:rPr lang="en-US" b="1" kern="0" dirty="0" err="1">
                <a:solidFill>
                  <a:schemeClr val="bg1">
                    <a:lumMod val="10000"/>
                  </a:schemeClr>
                </a:solidFill>
                <a:latin typeface="Rockwell" pitchFamily="18"/>
                <a:ea typeface="Rockwell" pitchFamily="18"/>
                <a:cs typeface="Rockwell" pitchFamily="18"/>
              </a:rPr>
              <a:t>pièces</a:t>
            </a:r>
            <a:r>
              <a:rPr lang="en-US" b="1" kern="0" dirty="0">
                <a:solidFill>
                  <a:schemeClr val="bg1">
                    <a:lumMod val="10000"/>
                  </a:schemeClr>
                </a:solidFill>
                <a:latin typeface="Rockwell" pitchFamily="18"/>
                <a:ea typeface="Rockwell" pitchFamily="18"/>
                <a:cs typeface="Rockwell" pitchFamily="18"/>
              </a:rPr>
              <a:t>.</a:t>
            </a:r>
          </a:p>
          <a:p>
            <a:pPr eaLnBrk="1" fontAlgn="auto">
              <a:spcBef>
                <a:spcPts val="0"/>
              </a:spcBef>
              <a:spcAft>
                <a:spcPts val="0"/>
              </a:spcAft>
              <a:defRPr sz="1800" b="0" i="0" u="none" strike="noStrike" kern="0" cap="none" spc="0" baseline="0">
                <a:solidFill>
                  <a:srgbClr val="000000"/>
                </a:solidFill>
                <a:uFillTx/>
              </a:defRPr>
            </a:pPr>
            <a:r>
              <a:rPr lang="en-US" b="1" kern="0" dirty="0" err="1">
                <a:solidFill>
                  <a:schemeClr val="bg1">
                    <a:lumMod val="10000"/>
                  </a:schemeClr>
                </a:solidFill>
                <a:latin typeface="Rockwell" pitchFamily="18"/>
                <a:ea typeface="Rockwell" pitchFamily="18"/>
                <a:cs typeface="Rockwell" pitchFamily="18"/>
              </a:rPr>
              <a:t>Elles</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peuvent</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être</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cylindriques</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ou</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coniques</a:t>
            </a:r>
            <a:r>
              <a:rPr lang="en-US" b="1" kern="0" dirty="0">
                <a:solidFill>
                  <a:schemeClr val="bg1">
                    <a:lumMod val="10000"/>
                  </a:schemeClr>
                </a:solidFill>
                <a:latin typeface="Rockwell" pitchFamily="18"/>
                <a:ea typeface="Rockwell" pitchFamily="18"/>
                <a:cs typeface="Rockwell" pitchFamily="18"/>
              </a:rPr>
              <a:t>.</a:t>
            </a: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Les </a:t>
            </a:r>
            <a:r>
              <a:rPr lang="en-US" b="1" i="1" kern="0" dirty="0" err="1">
                <a:solidFill>
                  <a:schemeClr val="bg1">
                    <a:lumMod val="10000"/>
                  </a:schemeClr>
                </a:solidFill>
                <a:latin typeface="Rockwell" pitchFamily="18"/>
                <a:ea typeface="Rockwell" pitchFamily="18"/>
                <a:cs typeface="Rockwell" pitchFamily="18"/>
              </a:rPr>
              <a:t>principales</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informations</a:t>
            </a:r>
            <a:r>
              <a:rPr lang="en-US" b="1" i="1" kern="0" dirty="0">
                <a:solidFill>
                  <a:schemeClr val="bg1">
                    <a:lumMod val="10000"/>
                  </a:schemeClr>
                </a:solidFill>
                <a:latin typeface="Rockwell" pitchFamily="18"/>
                <a:ea typeface="Rockwell" pitchFamily="18"/>
                <a:cs typeface="Rockwell" pitchFamily="18"/>
              </a:rPr>
              <a:t> relatives à </a:t>
            </a:r>
            <a:r>
              <a:rPr lang="en-US" b="1" i="1" kern="0" dirty="0" err="1">
                <a:solidFill>
                  <a:schemeClr val="bg1">
                    <a:lumMod val="10000"/>
                  </a:schemeClr>
                </a:solidFill>
                <a:latin typeface="Rockwell" pitchFamily="18"/>
                <a:ea typeface="Rockwell" pitchFamily="18"/>
                <a:cs typeface="Rockwell" pitchFamily="18"/>
              </a:rPr>
              <a:t>ces</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composants</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sont</a:t>
            </a:r>
            <a:r>
              <a:rPr lang="en-US" b="1" i="1" kern="0" dirty="0">
                <a:solidFill>
                  <a:schemeClr val="bg1">
                    <a:lumMod val="10000"/>
                  </a:schemeClr>
                </a:solidFill>
                <a:latin typeface="Rockwell" pitchFamily="18"/>
                <a:ea typeface="Rockwell" pitchFamily="18"/>
                <a:cs typeface="Rockwell" pitchFamily="18"/>
              </a:rPr>
              <a:t> :</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le </a:t>
            </a:r>
            <a:r>
              <a:rPr lang="en-US" b="1" i="1" kern="0" dirty="0" err="1">
                <a:solidFill>
                  <a:schemeClr val="bg1">
                    <a:lumMod val="10000"/>
                  </a:schemeClr>
                </a:solidFill>
                <a:latin typeface="Rockwell" pitchFamily="18"/>
                <a:ea typeface="Rockwell" pitchFamily="18"/>
                <a:cs typeface="Rockwell" pitchFamily="18"/>
              </a:rPr>
              <a:t>diamètre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intérieur</a:t>
            </a:r>
            <a:endParaRPr lang="en-US" b="1" i="1" kern="0" dirty="0">
              <a:solidFill>
                <a:schemeClr val="bg1">
                  <a:lumMod val="10000"/>
                </a:schemeClr>
              </a:solidFill>
              <a:latin typeface="Rockwell" pitchFamily="18"/>
              <a:ea typeface="Rockwell" pitchFamily="18"/>
              <a:cs typeface="Rockwell" pitchFamily="18"/>
            </a:endParaRP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la </a:t>
            </a:r>
            <a:r>
              <a:rPr lang="en-US" b="1" i="1" kern="0" dirty="0" err="1">
                <a:solidFill>
                  <a:schemeClr val="bg1">
                    <a:lumMod val="10000"/>
                  </a:schemeClr>
                </a:solidFill>
                <a:latin typeface="Rockwell" pitchFamily="18"/>
                <a:ea typeface="Rockwell" pitchFamily="18"/>
                <a:cs typeface="Rockwell" pitchFamily="18"/>
              </a:rPr>
              <a:t>série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étroite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normale</a:t>
            </a:r>
            <a:r>
              <a:rPr lang="en-US" b="1" i="1" kern="0" dirty="0">
                <a:solidFill>
                  <a:schemeClr val="bg1">
                    <a:lumMod val="10000"/>
                  </a:schemeClr>
                </a:solidFill>
                <a:latin typeface="Rockwell" pitchFamily="18"/>
                <a:ea typeface="Rockwell" pitchFamily="18"/>
                <a:cs typeface="Rockwell" pitchFamily="18"/>
              </a:rPr>
              <a:t>, large et </a:t>
            </a:r>
            <a:r>
              <a:rPr lang="en-US" b="1" i="1" kern="0" dirty="0" err="1">
                <a:solidFill>
                  <a:schemeClr val="bg1">
                    <a:lumMod val="10000"/>
                  </a:schemeClr>
                </a:solidFill>
                <a:latin typeface="Rockwell" pitchFamily="18"/>
                <a:ea typeface="Rockwell" pitchFamily="18"/>
                <a:cs typeface="Rockwell" pitchFamily="18"/>
              </a:rPr>
              <a:t>très</a:t>
            </a:r>
            <a:r>
              <a:rPr lang="en-US" b="1" i="1" kern="0" dirty="0">
                <a:solidFill>
                  <a:schemeClr val="bg1">
                    <a:lumMod val="10000"/>
                  </a:schemeClr>
                </a:solidFill>
                <a:latin typeface="Rockwell" pitchFamily="18"/>
                <a:ea typeface="Rockwell" pitchFamily="18"/>
                <a:cs typeface="Rockwell" pitchFamily="18"/>
              </a:rPr>
              <a:t> large)</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avec </a:t>
            </a:r>
            <a:r>
              <a:rPr lang="en-US" b="1" i="1" kern="0" dirty="0" err="1">
                <a:solidFill>
                  <a:schemeClr val="bg1">
                    <a:lumMod val="10000"/>
                  </a:schemeClr>
                </a:solidFill>
                <a:latin typeface="Rockwell" pitchFamily="18"/>
                <a:ea typeface="Rockwell" pitchFamily="18"/>
                <a:cs typeface="Rockwell" pitchFamily="18"/>
              </a:rPr>
              <a:t>ou</a:t>
            </a:r>
            <a:r>
              <a:rPr lang="en-US" b="1" i="1" kern="0" dirty="0">
                <a:solidFill>
                  <a:schemeClr val="bg1">
                    <a:lumMod val="10000"/>
                  </a:schemeClr>
                </a:solidFill>
                <a:latin typeface="Rockwell" pitchFamily="18"/>
                <a:ea typeface="Rockwell" pitchFamily="18"/>
                <a:cs typeface="Rockwell" pitchFamily="18"/>
              </a:rPr>
              <a:t> sans </a:t>
            </a:r>
            <a:r>
              <a:rPr lang="en-US" b="1" i="1" kern="0" dirty="0" err="1">
                <a:solidFill>
                  <a:schemeClr val="bg1">
                    <a:lumMod val="10000"/>
                  </a:schemeClr>
                </a:solidFill>
                <a:latin typeface="Rockwell" pitchFamily="18"/>
                <a:ea typeface="Rockwell" pitchFamily="18"/>
                <a:cs typeface="Rockwell" pitchFamily="18"/>
              </a:rPr>
              <a:t>chanfrein</a:t>
            </a: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sz="2200" u="sng" kern="0" dirty="0">
              <a:solidFill>
                <a:schemeClr val="bg1">
                  <a:lumMod val="10000"/>
                </a:schemeClr>
              </a:solidFill>
              <a:latin typeface="Rockwell" pitchFamily="18"/>
              <a:ea typeface="Rockwell" pitchFamily="18"/>
              <a:cs typeface="Rockwell" pitchFamily="18"/>
            </a:endParaRPr>
          </a:p>
        </p:txBody>
      </p:sp>
      <p:pic>
        <p:nvPicPr>
          <p:cNvPr id="5" name="Image 4">
            <a:extLst>
              <a:ext uri="{FF2B5EF4-FFF2-40B4-BE49-F238E27FC236}">
                <a16:creationId xmlns:a16="http://schemas.microsoft.com/office/drawing/2014/main" id="{92124257-A301-4B73-94CF-FAA3D46525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7031" y="1865313"/>
            <a:ext cx="991899"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2FB12E7F-5BBF-4B34-AFAC-CBDE8A8E432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5969" y="1916113"/>
            <a:ext cx="991900" cy="994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F217EF60-2B33-46F4-A99E-8C36E5C526A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7606" y="1916113"/>
            <a:ext cx="968741"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7B12C7F1-86B4-4F04-9FA6-6CC487190FC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49056" y="1916113"/>
            <a:ext cx="979839"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19225380-1408-40F4-AD90-C2D89289E363}"/>
              </a:ext>
            </a:extLst>
          </p:cNvPr>
          <p:cNvPicPr>
            <a:picLocks noChangeAspect="1"/>
          </p:cNvPicPr>
          <p:nvPr/>
        </p:nvPicPr>
        <p:blipFill>
          <a:blip r:embed="rId7">
            <a:extLst>
              <a:ext uri="{28A0092B-C50C-407E-A947-70E740481C1C}">
                <a14:useLocalDpi xmlns:a14="http://schemas.microsoft.com/office/drawing/2010/main" val="0"/>
              </a:ext>
            </a:extLst>
          </a:blip>
          <a:srcRect t="15936" b="12395"/>
          <a:stretch>
            <a:fillRect/>
          </a:stretch>
        </p:blipFill>
        <p:spPr bwMode="auto">
          <a:xfrm>
            <a:off x="266700" y="2836863"/>
            <a:ext cx="1439862"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9">
            <a:extLst>
              <a:ext uri="{FF2B5EF4-FFF2-40B4-BE49-F238E27FC236}">
                <a16:creationId xmlns:a16="http://schemas.microsoft.com/office/drawing/2014/main" id="{633683B0-CE90-4147-BEAD-946FCEF24739}"/>
              </a:ext>
            </a:extLst>
          </p:cNvPr>
          <p:cNvPicPr>
            <a:picLocks noChangeAspect="1"/>
          </p:cNvPicPr>
          <p:nvPr/>
        </p:nvPicPr>
        <p:blipFill>
          <a:blip r:embed="rId8">
            <a:extLst>
              <a:ext uri="{28A0092B-C50C-407E-A947-70E740481C1C}">
                <a14:useLocalDpi xmlns:a14="http://schemas.microsoft.com/office/drawing/2010/main" val="0"/>
              </a:ext>
            </a:extLst>
          </a:blip>
          <a:srcRect t="15936" b="14183"/>
          <a:stretch>
            <a:fillRect/>
          </a:stretch>
        </p:blipFill>
        <p:spPr bwMode="auto">
          <a:xfrm>
            <a:off x="1885950" y="2836863"/>
            <a:ext cx="15176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0">
            <a:extLst>
              <a:ext uri="{FF2B5EF4-FFF2-40B4-BE49-F238E27FC236}">
                <a16:creationId xmlns:a16="http://schemas.microsoft.com/office/drawing/2014/main" id="{4E728907-04C5-410E-8851-B628F51596DC}"/>
              </a:ext>
            </a:extLst>
          </p:cNvPr>
          <p:cNvPicPr>
            <a:picLocks noChangeAspect="1"/>
          </p:cNvPicPr>
          <p:nvPr/>
        </p:nvPicPr>
        <p:blipFill>
          <a:blip r:embed="rId9">
            <a:extLst>
              <a:ext uri="{28A0092B-C50C-407E-A947-70E740481C1C}">
                <a14:useLocalDpi xmlns:a14="http://schemas.microsoft.com/office/drawing/2010/main" val="0"/>
              </a:ext>
            </a:extLst>
          </a:blip>
          <a:srcRect t="15936" b="17706"/>
          <a:stretch>
            <a:fillRect/>
          </a:stretch>
        </p:blipFill>
        <p:spPr bwMode="auto">
          <a:xfrm>
            <a:off x="3495675" y="2833688"/>
            <a:ext cx="1489075"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1">
            <a:extLst>
              <a:ext uri="{FF2B5EF4-FFF2-40B4-BE49-F238E27FC236}">
                <a16:creationId xmlns:a16="http://schemas.microsoft.com/office/drawing/2014/main" id="{41934CF9-51FC-4461-9073-3A056FD205CB}"/>
              </a:ext>
            </a:extLst>
          </p:cNvPr>
          <p:cNvPicPr>
            <a:picLocks noChangeAspect="1"/>
          </p:cNvPicPr>
          <p:nvPr/>
        </p:nvPicPr>
        <p:blipFill>
          <a:blip r:embed="rId10">
            <a:extLst>
              <a:ext uri="{28A0092B-C50C-407E-A947-70E740481C1C}">
                <a14:useLocalDpi xmlns:a14="http://schemas.microsoft.com/office/drawing/2010/main" val="0"/>
              </a:ext>
            </a:extLst>
          </a:blip>
          <a:srcRect t="14183" b="14183"/>
          <a:stretch>
            <a:fillRect/>
          </a:stretch>
        </p:blipFill>
        <p:spPr bwMode="auto">
          <a:xfrm>
            <a:off x="5126037" y="2836863"/>
            <a:ext cx="15097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2">
            <a:extLst>
              <a:ext uri="{FF2B5EF4-FFF2-40B4-BE49-F238E27FC236}">
                <a16:creationId xmlns:a16="http://schemas.microsoft.com/office/drawing/2014/main" id="{F1AC8C7A-A689-4FED-842B-43104C12C38D}"/>
              </a:ext>
            </a:extLst>
          </p:cNvPr>
          <p:cNvSpPr txBox="1">
            <a:spLocks noChangeArrowheads="1"/>
          </p:cNvSpPr>
          <p:nvPr/>
        </p:nvSpPr>
        <p:spPr bwMode="auto">
          <a:xfrm>
            <a:off x="6407943" y="1171575"/>
            <a:ext cx="2700338"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Tx/>
              <a:buNone/>
            </a:pPr>
            <a:r>
              <a:rPr lang="en-US" altLang="fr-FR" sz="2200" b="1" i="1">
                <a:solidFill>
                  <a:srgbClr val="FF0000"/>
                </a:solidFill>
                <a:latin typeface="Rockwell" panose="02060603020205020403" pitchFamily="18" charset="0"/>
                <a:ea typeface="HG Mincho Light J"/>
                <a:cs typeface="Rockwell" panose="02060603020205020403" pitchFamily="18" charset="0"/>
              </a:rPr>
              <a:t>Désignation:      Goupille R,5x50</a:t>
            </a:r>
          </a:p>
        </p:txBody>
      </p:sp>
      <p:sp>
        <p:nvSpPr>
          <p:cNvPr id="15" name="ZoneTexte 14">
            <a:extLst>
              <a:ext uri="{FF2B5EF4-FFF2-40B4-BE49-F238E27FC236}">
                <a16:creationId xmlns:a16="http://schemas.microsoft.com/office/drawing/2014/main" id="{336FCDF1-B2EF-4E5A-84B2-7B6EBE2BE968}"/>
              </a:ext>
            </a:extLst>
          </p:cNvPr>
          <p:cNvSpPr txBox="1">
            <a:spLocks noChangeArrowheads="1"/>
          </p:cNvSpPr>
          <p:nvPr/>
        </p:nvSpPr>
        <p:spPr bwMode="auto">
          <a:xfrm>
            <a:off x="6498431" y="2401888"/>
            <a:ext cx="2430462"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a:solidFill>
                  <a:srgbClr val="FF0000"/>
                </a:solidFill>
                <a:latin typeface="Rockwell" panose="02060603020205020403" pitchFamily="18" charset="0"/>
                <a:ea typeface="HG Mincho Light J"/>
                <a:cs typeface="Rockwell" panose="02060603020205020403" pitchFamily="18" charset="0"/>
              </a:rPr>
              <a:t>Pas de réglages possibles</a:t>
            </a:r>
          </a:p>
        </p:txBody>
      </p:sp>
      <p:sp>
        <p:nvSpPr>
          <p:cNvPr id="16" name="Rectangle 3">
            <a:extLst>
              <a:ext uri="{FF2B5EF4-FFF2-40B4-BE49-F238E27FC236}">
                <a16:creationId xmlns:a16="http://schemas.microsoft.com/office/drawing/2014/main" id="{DC09FC51-5004-420C-9D0F-E1468ABE5190}"/>
              </a:ext>
            </a:extLst>
          </p:cNvPr>
          <p:cNvSpPr>
            <a:spLocks noChangeArrowheads="1"/>
          </p:cNvSpPr>
          <p:nvPr/>
        </p:nvSpPr>
        <p:spPr bwMode="auto">
          <a:xfrm>
            <a:off x="377031" y="1179513"/>
            <a:ext cx="1530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latin typeface="Rockwell" panose="02060603020205020403" pitchFamily="18" charset="0"/>
                <a:cs typeface="Times New Roman" panose="02020603050405020304" pitchFamily="18" charset="0"/>
              </a:rPr>
              <a:t>Cylindrique</a:t>
            </a:r>
            <a:br>
              <a:rPr lang="fr-FR" altLang="fr-FR" dirty="0">
                <a:solidFill>
                  <a:schemeClr val="bg1">
                    <a:lumMod val="10000"/>
                  </a:schemeClr>
                </a:solidFill>
                <a:latin typeface="Rockwell" panose="02060603020205020403" pitchFamily="18" charset="0"/>
                <a:cs typeface="Times New Roman" panose="02020603050405020304" pitchFamily="18" charset="0"/>
              </a:rPr>
            </a:br>
            <a:r>
              <a:rPr lang="fr-FR" altLang="fr-FR" dirty="0">
                <a:solidFill>
                  <a:schemeClr val="bg1">
                    <a:lumMod val="10000"/>
                  </a:schemeClr>
                </a:solidFill>
                <a:latin typeface="Rockwell" panose="02060603020205020403" pitchFamily="18" charset="0"/>
                <a:cs typeface="Times New Roman" panose="02020603050405020304" pitchFamily="18" charset="0"/>
              </a:rPr>
              <a:t>type A</a:t>
            </a:r>
            <a:endParaRPr lang="fr-FR" altLang="fr-FR" dirty="0">
              <a:solidFill>
                <a:schemeClr val="bg1">
                  <a:lumMod val="10000"/>
                </a:schemeClr>
              </a:solidFill>
            </a:endParaRPr>
          </a:p>
        </p:txBody>
      </p:sp>
      <p:sp>
        <p:nvSpPr>
          <p:cNvPr id="17" name="Rectangle 16">
            <a:extLst>
              <a:ext uri="{FF2B5EF4-FFF2-40B4-BE49-F238E27FC236}">
                <a16:creationId xmlns:a16="http://schemas.microsoft.com/office/drawing/2014/main" id="{483E97F1-3D2C-4BFB-ADF9-F03CBC909813}"/>
              </a:ext>
            </a:extLst>
          </p:cNvPr>
          <p:cNvSpPr>
            <a:spLocks noChangeArrowheads="1"/>
          </p:cNvSpPr>
          <p:nvPr/>
        </p:nvSpPr>
        <p:spPr bwMode="auto">
          <a:xfrm>
            <a:off x="1894681" y="1138238"/>
            <a:ext cx="1530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latin typeface="Rockwell" panose="02060603020205020403" pitchFamily="18" charset="0"/>
                <a:cs typeface="Times New Roman" panose="02020603050405020304" pitchFamily="18" charset="0"/>
              </a:rPr>
              <a:t>Cylindrique</a:t>
            </a:r>
            <a:br>
              <a:rPr lang="fr-FR" altLang="fr-FR" dirty="0">
                <a:solidFill>
                  <a:schemeClr val="bg1">
                    <a:lumMod val="10000"/>
                  </a:schemeClr>
                </a:solidFill>
                <a:latin typeface="Rockwell" panose="02060603020205020403" pitchFamily="18" charset="0"/>
                <a:cs typeface="Times New Roman" panose="02020603050405020304" pitchFamily="18" charset="0"/>
              </a:rPr>
            </a:br>
            <a:r>
              <a:rPr lang="fr-FR" altLang="fr-FR" dirty="0">
                <a:solidFill>
                  <a:schemeClr val="bg1">
                    <a:lumMod val="10000"/>
                  </a:schemeClr>
                </a:solidFill>
                <a:latin typeface="Rockwell" panose="02060603020205020403" pitchFamily="18" charset="0"/>
                <a:cs typeface="Times New Roman" panose="02020603050405020304" pitchFamily="18" charset="0"/>
              </a:rPr>
              <a:t>type B</a:t>
            </a:r>
            <a:endParaRPr lang="fr-FR" altLang="fr-FR" dirty="0">
              <a:solidFill>
                <a:schemeClr val="bg1">
                  <a:lumMod val="10000"/>
                </a:schemeClr>
              </a:solidFill>
            </a:endParaRPr>
          </a:p>
        </p:txBody>
      </p:sp>
      <p:sp>
        <p:nvSpPr>
          <p:cNvPr id="18" name="Rectangle 17">
            <a:extLst>
              <a:ext uri="{FF2B5EF4-FFF2-40B4-BE49-F238E27FC236}">
                <a16:creationId xmlns:a16="http://schemas.microsoft.com/office/drawing/2014/main" id="{92B2D128-6A98-4EC1-AD6B-EE1BB4B92F81}"/>
              </a:ext>
            </a:extLst>
          </p:cNvPr>
          <p:cNvSpPr>
            <a:spLocks noChangeArrowheads="1"/>
          </p:cNvSpPr>
          <p:nvPr/>
        </p:nvSpPr>
        <p:spPr bwMode="auto">
          <a:xfrm>
            <a:off x="3528218" y="1119188"/>
            <a:ext cx="1530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latin typeface="Rockwell" panose="02060603020205020403" pitchFamily="18" charset="0"/>
                <a:cs typeface="Times New Roman" panose="02020603050405020304" pitchFamily="18" charset="0"/>
              </a:rPr>
              <a:t>Cylindrique</a:t>
            </a:r>
            <a:br>
              <a:rPr lang="fr-FR" altLang="fr-FR" dirty="0">
                <a:solidFill>
                  <a:schemeClr val="bg1">
                    <a:lumMod val="10000"/>
                  </a:schemeClr>
                </a:solidFill>
                <a:latin typeface="Rockwell" panose="02060603020205020403" pitchFamily="18" charset="0"/>
                <a:cs typeface="Times New Roman" panose="02020603050405020304" pitchFamily="18" charset="0"/>
              </a:rPr>
            </a:br>
            <a:r>
              <a:rPr lang="fr-FR" altLang="fr-FR" dirty="0">
                <a:solidFill>
                  <a:schemeClr val="bg1">
                    <a:lumMod val="10000"/>
                  </a:schemeClr>
                </a:solidFill>
                <a:latin typeface="Rockwell" panose="02060603020205020403" pitchFamily="18" charset="0"/>
                <a:cs typeface="Times New Roman" panose="02020603050405020304" pitchFamily="18" charset="0"/>
              </a:rPr>
              <a:t>type C</a:t>
            </a:r>
            <a:endParaRPr lang="fr-FR" altLang="fr-FR" dirty="0">
              <a:solidFill>
                <a:schemeClr val="bg1">
                  <a:lumMod val="10000"/>
                </a:schemeClr>
              </a:solidFill>
            </a:endParaRPr>
          </a:p>
        </p:txBody>
      </p:sp>
      <p:sp>
        <p:nvSpPr>
          <p:cNvPr id="19" name="Rectangle 18">
            <a:extLst>
              <a:ext uri="{FF2B5EF4-FFF2-40B4-BE49-F238E27FC236}">
                <a16:creationId xmlns:a16="http://schemas.microsoft.com/office/drawing/2014/main" id="{53D76D7A-9C05-4031-9B8D-6E9C5CE81125}"/>
              </a:ext>
            </a:extLst>
          </p:cNvPr>
          <p:cNvSpPr>
            <a:spLocks noChangeArrowheads="1"/>
          </p:cNvSpPr>
          <p:nvPr/>
        </p:nvSpPr>
        <p:spPr bwMode="auto">
          <a:xfrm>
            <a:off x="5014118" y="1211263"/>
            <a:ext cx="15287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latin typeface="Rockwell" panose="02060603020205020403" pitchFamily="18" charset="0"/>
                <a:cs typeface="Times New Roman" panose="02020603050405020304" pitchFamily="18" charset="0"/>
              </a:rPr>
              <a:t>Conique</a:t>
            </a:r>
            <a:endParaRPr lang="fr-FR" altLang="fr-FR" dirty="0">
              <a:solidFill>
                <a:schemeClr val="bg1">
                  <a:lumMod val="10000"/>
                </a:schemeClr>
              </a:solidFill>
            </a:endParaRPr>
          </a:p>
        </p:txBody>
      </p:sp>
      <p:sp>
        <p:nvSpPr>
          <p:cNvPr id="20" name="ZoneTexte 18">
            <a:extLst>
              <a:ext uri="{FF2B5EF4-FFF2-40B4-BE49-F238E27FC236}">
                <a16:creationId xmlns:a16="http://schemas.microsoft.com/office/drawing/2014/main" id="{345EF6E1-BD38-4284-ABA2-A1BB73E778D1}"/>
              </a:ext>
            </a:extLst>
          </p:cNvPr>
          <p:cNvSpPr txBox="1">
            <a:spLocks noChangeArrowheads="1"/>
          </p:cNvSpPr>
          <p:nvPr/>
        </p:nvSpPr>
        <p:spPr bwMode="auto">
          <a:xfrm>
            <a:off x="2381" y="5891213"/>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31/35</a:t>
            </a:r>
          </a:p>
        </p:txBody>
      </p:sp>
    </p:spTree>
    <p:extLst>
      <p:ext uri="{BB962C8B-B14F-4D97-AF65-F5344CB8AC3E}">
        <p14:creationId xmlns:p14="http://schemas.microsoft.com/office/powerpoint/2010/main" val="2156395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468266" y="-19731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4" name="Rectangle 2">
            <a:extLst>
              <a:ext uri="{FF2B5EF4-FFF2-40B4-BE49-F238E27FC236}">
                <a16:creationId xmlns:a16="http://schemas.microsoft.com/office/drawing/2014/main" id="{44489BF8-7D7D-4DA1-8310-0C654A34807A}"/>
              </a:ext>
            </a:extLst>
          </p:cNvPr>
          <p:cNvSpPr txBox="1">
            <a:spLocks noChangeArrowheads="1"/>
          </p:cNvSpPr>
          <p:nvPr/>
        </p:nvSpPr>
        <p:spPr>
          <a:xfrm>
            <a:off x="-757207" y="-68941"/>
            <a:ext cx="5833941"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defRPr/>
            </a:pPr>
            <a:r>
              <a:rPr altLang="fr-FR" sz="2400" kern="0" dirty="0">
                <a:solidFill>
                  <a:schemeClr val="bg1">
                    <a:lumMod val="10000"/>
                  </a:schemeClr>
                </a:solidFill>
              </a:rPr>
              <a:t>Exemple : Batteur-mélangeur</a:t>
            </a:r>
          </a:p>
        </p:txBody>
      </p:sp>
      <p:pic>
        <p:nvPicPr>
          <p:cNvPr id="5" name="Picture 3" descr="C:\Mes documents\Mes images\ditosama3.jpg">
            <a:extLst>
              <a:ext uri="{FF2B5EF4-FFF2-40B4-BE49-F238E27FC236}">
                <a16:creationId xmlns:a16="http://schemas.microsoft.com/office/drawing/2014/main" id="{218201E4-03C4-492B-95A0-B5A233962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025" y="323662"/>
            <a:ext cx="3514599" cy="4623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B9E059F8-E3F9-40C1-90A2-15F8D3232ED7}"/>
              </a:ext>
            </a:extLst>
          </p:cNvPr>
          <p:cNvSpPr>
            <a:spLocks noChangeArrowheads="1"/>
          </p:cNvSpPr>
          <p:nvPr/>
        </p:nvSpPr>
        <p:spPr bwMode="auto">
          <a:xfrm>
            <a:off x="4980649" y="3371157"/>
            <a:ext cx="644190" cy="733771"/>
          </a:xfrm>
          <a:prstGeom prst="rect">
            <a:avLst/>
          </a:prstGeom>
          <a:noFill/>
          <a:ln w="28575" cap="rnd">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sp>
        <p:nvSpPr>
          <p:cNvPr id="7" name="AutoShape 6">
            <a:extLst>
              <a:ext uri="{FF2B5EF4-FFF2-40B4-BE49-F238E27FC236}">
                <a16:creationId xmlns:a16="http://schemas.microsoft.com/office/drawing/2014/main" id="{3426FB1E-74CF-4B64-974D-37BD8D2E8699}"/>
              </a:ext>
            </a:extLst>
          </p:cNvPr>
          <p:cNvSpPr>
            <a:spLocks/>
          </p:cNvSpPr>
          <p:nvPr/>
        </p:nvSpPr>
        <p:spPr bwMode="auto">
          <a:xfrm>
            <a:off x="6718964" y="2352147"/>
            <a:ext cx="1272275" cy="1323439"/>
          </a:xfrm>
          <a:prstGeom prst="borderCallout2">
            <a:avLst>
              <a:gd name="adj1" fmla="val 13690"/>
              <a:gd name="adj2" fmla="val -5065"/>
              <a:gd name="adj3" fmla="val 13690"/>
              <a:gd name="adj4" fmla="val -43778"/>
              <a:gd name="adj5" fmla="val 102282"/>
              <a:gd name="adj6" fmla="val -83968"/>
            </a:avLst>
          </a:prstGeom>
          <a:noFill/>
          <a:ln w="9525">
            <a:solidFill>
              <a:srgbClr val="FF0000"/>
            </a:solidFill>
            <a:miter lim="800000"/>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r>
              <a:rPr lang="fr-FR" altLang="fr-FR" sz="1600" dirty="0">
                <a:solidFill>
                  <a:schemeClr val="bg1">
                    <a:lumMod val="10000"/>
                  </a:schemeClr>
                </a:solidFill>
              </a:rPr>
              <a:t>A : Assemblage de la plaque 40 et du corps 9</a:t>
            </a:r>
          </a:p>
        </p:txBody>
      </p:sp>
      <p:sp>
        <p:nvSpPr>
          <p:cNvPr id="8" name="Rectangle 7">
            <a:extLst>
              <a:ext uri="{FF2B5EF4-FFF2-40B4-BE49-F238E27FC236}">
                <a16:creationId xmlns:a16="http://schemas.microsoft.com/office/drawing/2014/main" id="{2FB4428C-572F-4DE0-8865-46493AA7C6D7}"/>
              </a:ext>
            </a:extLst>
          </p:cNvPr>
          <p:cNvSpPr>
            <a:spLocks noChangeArrowheads="1"/>
          </p:cNvSpPr>
          <p:nvPr/>
        </p:nvSpPr>
        <p:spPr bwMode="auto">
          <a:xfrm>
            <a:off x="2765425" y="552261"/>
            <a:ext cx="1223960" cy="600358"/>
          </a:xfrm>
          <a:prstGeom prst="rect">
            <a:avLst/>
          </a:prstGeom>
          <a:noFill/>
          <a:ln w="28575">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sp>
        <p:nvSpPr>
          <p:cNvPr id="9" name="AutoShape 8">
            <a:extLst>
              <a:ext uri="{FF2B5EF4-FFF2-40B4-BE49-F238E27FC236}">
                <a16:creationId xmlns:a16="http://schemas.microsoft.com/office/drawing/2014/main" id="{4C618C11-5B62-4B03-B920-A57EF53EA8A8}"/>
              </a:ext>
            </a:extLst>
          </p:cNvPr>
          <p:cNvSpPr>
            <a:spLocks/>
          </p:cNvSpPr>
          <p:nvPr/>
        </p:nvSpPr>
        <p:spPr bwMode="auto">
          <a:xfrm>
            <a:off x="640780" y="984795"/>
            <a:ext cx="1223960" cy="1323439"/>
          </a:xfrm>
          <a:prstGeom prst="borderCallout2">
            <a:avLst>
              <a:gd name="adj1" fmla="val 10588"/>
              <a:gd name="adj2" fmla="val 105264"/>
              <a:gd name="adj3" fmla="val 10588"/>
              <a:gd name="adj4" fmla="val 141009"/>
              <a:gd name="adj5" fmla="val -1472"/>
              <a:gd name="adj6" fmla="val 172806"/>
            </a:avLst>
          </a:prstGeom>
          <a:noFill/>
          <a:ln w="9525">
            <a:solidFill>
              <a:srgbClr val="FF0000"/>
            </a:solidFill>
            <a:miter lim="800000"/>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r>
              <a:rPr lang="fr-FR" altLang="fr-FR" sz="1600" dirty="0">
                <a:solidFill>
                  <a:schemeClr val="bg1">
                    <a:lumMod val="10000"/>
                  </a:schemeClr>
                </a:solidFill>
              </a:rPr>
              <a:t>B : Assemblage de l’arbre 7 et de la poulie 17</a:t>
            </a:r>
          </a:p>
        </p:txBody>
      </p:sp>
      <p:sp>
        <p:nvSpPr>
          <p:cNvPr id="11" name="Rectangle 10">
            <a:extLst>
              <a:ext uri="{FF2B5EF4-FFF2-40B4-BE49-F238E27FC236}">
                <a16:creationId xmlns:a16="http://schemas.microsoft.com/office/drawing/2014/main" id="{A6D6B21C-B789-43C1-AEEB-A98060DEA871}"/>
              </a:ext>
            </a:extLst>
          </p:cNvPr>
          <p:cNvSpPr>
            <a:spLocks noChangeArrowheads="1"/>
          </p:cNvSpPr>
          <p:nvPr/>
        </p:nvSpPr>
        <p:spPr bwMode="auto">
          <a:xfrm>
            <a:off x="4975225" y="704661"/>
            <a:ext cx="901866" cy="867184"/>
          </a:xfrm>
          <a:prstGeom prst="rect">
            <a:avLst/>
          </a:prstGeom>
          <a:noFill/>
          <a:ln w="28575" cap="rnd">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sp>
        <p:nvSpPr>
          <p:cNvPr id="12" name="AutoShape 10">
            <a:extLst>
              <a:ext uri="{FF2B5EF4-FFF2-40B4-BE49-F238E27FC236}">
                <a16:creationId xmlns:a16="http://schemas.microsoft.com/office/drawing/2014/main" id="{164ECD21-A972-4262-8CA5-98A236BAF26E}"/>
              </a:ext>
            </a:extLst>
          </p:cNvPr>
          <p:cNvSpPr>
            <a:spLocks/>
          </p:cNvSpPr>
          <p:nvPr/>
        </p:nvSpPr>
        <p:spPr bwMode="auto">
          <a:xfrm>
            <a:off x="6660929" y="1231015"/>
            <a:ext cx="1815180" cy="830997"/>
          </a:xfrm>
          <a:prstGeom prst="borderCallout2">
            <a:avLst>
              <a:gd name="adj1" fmla="val 13690"/>
              <a:gd name="adj2" fmla="val -5556"/>
              <a:gd name="adj3" fmla="val 13690"/>
              <a:gd name="adj4" fmla="val -33218"/>
              <a:gd name="adj5" fmla="val 46389"/>
              <a:gd name="adj6" fmla="val -62037"/>
            </a:avLst>
          </a:prstGeom>
          <a:noFill/>
          <a:ln w="9525">
            <a:solidFill>
              <a:srgbClr val="FF0000"/>
            </a:solidFill>
            <a:miter lim="800000"/>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r>
              <a:rPr lang="fr-FR" altLang="fr-FR" sz="1600" dirty="0">
                <a:solidFill>
                  <a:schemeClr val="bg1">
                    <a:lumMod val="10000"/>
                  </a:schemeClr>
                </a:solidFill>
              </a:rPr>
              <a:t>C : Assemblage du coussinet 47 sur le carter 9</a:t>
            </a:r>
          </a:p>
        </p:txBody>
      </p:sp>
      <p:sp>
        <p:nvSpPr>
          <p:cNvPr id="13" name="Rectangle 12">
            <a:extLst>
              <a:ext uri="{FF2B5EF4-FFF2-40B4-BE49-F238E27FC236}">
                <a16:creationId xmlns:a16="http://schemas.microsoft.com/office/drawing/2014/main" id="{187DE595-8F52-4583-A214-CFBE0490437E}"/>
              </a:ext>
            </a:extLst>
          </p:cNvPr>
          <p:cNvSpPr>
            <a:spLocks noChangeArrowheads="1"/>
          </p:cNvSpPr>
          <p:nvPr/>
        </p:nvSpPr>
        <p:spPr bwMode="auto">
          <a:xfrm>
            <a:off x="2938569" y="4104928"/>
            <a:ext cx="1030704" cy="800478"/>
          </a:xfrm>
          <a:prstGeom prst="rect">
            <a:avLst/>
          </a:prstGeom>
          <a:noFill/>
          <a:ln w="28575" cap="rnd">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sp>
        <p:nvSpPr>
          <p:cNvPr id="14" name="Rectangle 13">
            <a:extLst>
              <a:ext uri="{FF2B5EF4-FFF2-40B4-BE49-F238E27FC236}">
                <a16:creationId xmlns:a16="http://schemas.microsoft.com/office/drawing/2014/main" id="{22568F28-A364-4904-A35C-7D82C30DD598}"/>
              </a:ext>
            </a:extLst>
          </p:cNvPr>
          <p:cNvSpPr>
            <a:spLocks noChangeArrowheads="1"/>
          </p:cNvSpPr>
          <p:nvPr/>
        </p:nvSpPr>
        <p:spPr bwMode="auto">
          <a:xfrm>
            <a:off x="5153506" y="4104928"/>
            <a:ext cx="386514" cy="933891"/>
          </a:xfrm>
          <a:prstGeom prst="rect">
            <a:avLst/>
          </a:prstGeom>
          <a:noFill/>
          <a:ln w="28575" cap="rnd">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sp>
        <p:nvSpPr>
          <p:cNvPr id="15" name="AutoShape 13">
            <a:extLst>
              <a:ext uri="{FF2B5EF4-FFF2-40B4-BE49-F238E27FC236}">
                <a16:creationId xmlns:a16="http://schemas.microsoft.com/office/drawing/2014/main" id="{6CFA7C7A-375A-4DF7-AC47-C5E0731232F4}"/>
              </a:ext>
            </a:extLst>
          </p:cNvPr>
          <p:cNvSpPr>
            <a:spLocks/>
          </p:cNvSpPr>
          <p:nvPr/>
        </p:nvSpPr>
        <p:spPr bwMode="auto">
          <a:xfrm>
            <a:off x="6511450" y="3820061"/>
            <a:ext cx="1223960" cy="1323439"/>
          </a:xfrm>
          <a:prstGeom prst="borderCallout2">
            <a:avLst>
              <a:gd name="adj1" fmla="val 12764"/>
              <a:gd name="adj2" fmla="val -5264"/>
              <a:gd name="adj3" fmla="val 12764"/>
              <a:gd name="adj4" fmla="val -41449"/>
              <a:gd name="adj5" fmla="val 63829"/>
              <a:gd name="adj6" fmla="val -78949"/>
            </a:avLst>
          </a:prstGeom>
          <a:noFill/>
          <a:ln w="9525">
            <a:solidFill>
              <a:srgbClr val="FF0000"/>
            </a:solidFill>
            <a:miter lim="800000"/>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r>
              <a:rPr lang="fr-FR" altLang="fr-FR" sz="1600" dirty="0">
                <a:solidFill>
                  <a:schemeClr val="bg1">
                    <a:lumMod val="10000"/>
                  </a:schemeClr>
                </a:solidFill>
              </a:rPr>
              <a:t>D : Assemblage du pied 43 et de la traverse 50</a:t>
            </a:r>
          </a:p>
        </p:txBody>
      </p:sp>
      <p:sp>
        <p:nvSpPr>
          <p:cNvPr id="16" name="AutoShape 14">
            <a:extLst>
              <a:ext uri="{FF2B5EF4-FFF2-40B4-BE49-F238E27FC236}">
                <a16:creationId xmlns:a16="http://schemas.microsoft.com/office/drawing/2014/main" id="{CFE07B8C-B20E-474F-B568-0CAB35F1EA96}"/>
              </a:ext>
            </a:extLst>
          </p:cNvPr>
          <p:cNvSpPr>
            <a:spLocks/>
          </p:cNvSpPr>
          <p:nvPr/>
        </p:nvSpPr>
        <p:spPr bwMode="auto">
          <a:xfrm>
            <a:off x="537882" y="2644535"/>
            <a:ext cx="1313143" cy="1569660"/>
          </a:xfrm>
          <a:prstGeom prst="borderCallout2">
            <a:avLst>
              <a:gd name="adj1" fmla="val 7287"/>
              <a:gd name="adj2" fmla="val 105519"/>
              <a:gd name="adj3" fmla="val 7287"/>
              <a:gd name="adj4" fmla="val 150231"/>
              <a:gd name="adj5" fmla="val 70144"/>
              <a:gd name="adj6" fmla="val 196551"/>
            </a:avLst>
          </a:prstGeom>
          <a:noFill/>
          <a:ln w="9525">
            <a:solidFill>
              <a:srgbClr val="FF0000"/>
            </a:solidFill>
            <a:miter lim="800000"/>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r>
              <a:rPr lang="fr-FR" altLang="fr-FR" sz="1600" dirty="0">
                <a:solidFill>
                  <a:schemeClr val="bg1">
                    <a:lumMod val="10000"/>
                  </a:schemeClr>
                </a:solidFill>
              </a:rPr>
              <a:t>E : Assemblage de la plaque constructeur 48 et de la traverse 50</a:t>
            </a:r>
          </a:p>
        </p:txBody>
      </p:sp>
    </p:spTree>
    <p:extLst>
      <p:ext uri="{BB962C8B-B14F-4D97-AF65-F5344CB8AC3E}">
        <p14:creationId xmlns:p14="http://schemas.microsoft.com/office/powerpoint/2010/main" val="5844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0"/>
                                  </p:stCondLst>
                                  <p:iterate type="wd">
                                    <p:tmAbs val="300"/>
                                  </p:iterate>
                                  <p:childTnLst>
                                    <p:set>
                                      <p:cBhvr>
                                        <p:cTn id="13" dur="1" fill="hold">
                                          <p:stCondLst>
                                            <p:cond delay="299"/>
                                          </p:stCondLst>
                                        </p:cTn>
                                        <p:tgtEl>
                                          <p:spTgt spid="7"/>
                                        </p:tgtEl>
                                        <p:attrNameLst>
                                          <p:attrName>style.visibility</p:attrName>
                                        </p:attrNameLst>
                                      </p:cBhvr>
                                      <p:to>
                                        <p:strVal val="visible"/>
                                      </p:to>
                                    </p:set>
                                  </p:childTnLst>
                                </p:cTn>
                              </p:par>
                            </p:childTnLst>
                          </p:cTn>
                        </p:par>
                        <p:par>
                          <p:cTn id="14" fill="hold">
                            <p:stCondLst>
                              <p:cond delay="4300"/>
                            </p:stCondLst>
                            <p:childTnLst>
                              <p:par>
                                <p:cTn id="15" presetID="1" presetClass="entr" presetSubtype="0" fill="hold" nodeType="afterEffect">
                                  <p:stCondLst>
                                    <p:cond delay="0"/>
                                  </p:stCondLst>
                                  <p:childTnLst>
                                    <p:set>
                                      <p:cBhvr>
                                        <p:cTn id="16" dur="1" fill="hold">
                                          <p:stCondLst>
                                            <p:cond delay="499"/>
                                          </p:stCondLst>
                                        </p:cTn>
                                        <p:tgtEl>
                                          <p:spTgt spid="8"/>
                                        </p:tgtEl>
                                        <p:attrNameLst>
                                          <p:attrName>style.visibility</p:attrName>
                                        </p:attrNameLst>
                                      </p:cBhvr>
                                      <p:to>
                                        <p:strVal val="visible"/>
                                      </p:to>
                                    </p:set>
                                  </p:childTnLst>
                                </p:cTn>
                              </p:par>
                            </p:childTnLst>
                          </p:cTn>
                        </p:par>
                        <p:par>
                          <p:cTn id="17" fill="hold">
                            <p:stCondLst>
                              <p:cond delay="4800"/>
                            </p:stCondLst>
                            <p:childTnLst>
                              <p:par>
                                <p:cTn id="18" presetID="1" presetClass="entr" presetSubtype="0" fill="hold" grpId="0" nodeType="afterEffect">
                                  <p:stCondLst>
                                    <p:cond delay="0"/>
                                  </p:stCondLst>
                                  <p:iterate type="wd">
                                    <p:tmAbs val="300"/>
                                  </p:iterate>
                                  <p:childTnLst>
                                    <p:set>
                                      <p:cBhvr>
                                        <p:cTn id="19" dur="1" fill="hold">
                                          <p:stCondLst>
                                            <p:cond delay="299"/>
                                          </p:stCondLst>
                                        </p:cTn>
                                        <p:tgtEl>
                                          <p:spTgt spid="9"/>
                                        </p:tgtEl>
                                        <p:attrNameLst>
                                          <p:attrName>style.visibility</p:attrName>
                                        </p:attrNameLst>
                                      </p:cBhvr>
                                      <p:to>
                                        <p:strVal val="visible"/>
                                      </p:to>
                                    </p:set>
                                  </p:childTnLst>
                                </p:cTn>
                              </p:par>
                            </p:childTnLst>
                          </p:cTn>
                        </p:par>
                        <p:par>
                          <p:cTn id="20" fill="hold">
                            <p:stCondLst>
                              <p:cond delay="8100"/>
                            </p:stCondLst>
                            <p:childTnLst>
                              <p:par>
                                <p:cTn id="21" presetID="1" presetClass="entr" presetSubtype="0" fill="hold" nodeType="afterEffect">
                                  <p:stCondLst>
                                    <p:cond delay="0"/>
                                  </p:stCondLst>
                                  <p:childTnLst>
                                    <p:set>
                                      <p:cBhvr>
                                        <p:cTn id="22" dur="1" fill="hold">
                                          <p:stCondLst>
                                            <p:cond delay="499"/>
                                          </p:stCondLst>
                                        </p:cTn>
                                        <p:tgtEl>
                                          <p:spTgt spid="11"/>
                                        </p:tgtEl>
                                        <p:attrNameLst>
                                          <p:attrName>style.visibility</p:attrName>
                                        </p:attrNameLst>
                                      </p:cBhvr>
                                      <p:to>
                                        <p:strVal val="visible"/>
                                      </p:to>
                                    </p:set>
                                  </p:childTnLst>
                                </p:cTn>
                              </p:par>
                            </p:childTnLst>
                          </p:cTn>
                        </p:par>
                        <p:par>
                          <p:cTn id="23" fill="hold">
                            <p:stCondLst>
                              <p:cond delay="8600"/>
                            </p:stCondLst>
                            <p:childTnLst>
                              <p:par>
                                <p:cTn id="24" presetID="1" presetClass="entr" presetSubtype="0" fill="hold" grpId="0" nodeType="afterEffect">
                                  <p:stCondLst>
                                    <p:cond delay="0"/>
                                  </p:stCondLst>
                                  <p:iterate type="wd">
                                    <p:tmAbs val="300"/>
                                  </p:iterate>
                                  <p:childTnLst>
                                    <p:set>
                                      <p:cBhvr>
                                        <p:cTn id="25" dur="1" fill="hold">
                                          <p:stCondLst>
                                            <p:cond delay="299"/>
                                          </p:stCondLst>
                                        </p:cTn>
                                        <p:tgtEl>
                                          <p:spTgt spid="12"/>
                                        </p:tgtEl>
                                        <p:attrNameLst>
                                          <p:attrName>style.visibility</p:attrName>
                                        </p:attrNameLst>
                                      </p:cBhvr>
                                      <p:to>
                                        <p:strVal val="visible"/>
                                      </p:to>
                                    </p:set>
                                  </p:childTnLst>
                                </p:cTn>
                              </p:par>
                            </p:childTnLst>
                          </p:cTn>
                        </p:par>
                        <p:par>
                          <p:cTn id="26" fill="hold">
                            <p:stCondLst>
                              <p:cond delay="11600"/>
                            </p:stCondLst>
                            <p:childTnLst>
                              <p:par>
                                <p:cTn id="27" presetID="1" presetClass="entr" presetSubtype="0" fill="hold" nodeType="afterEffect">
                                  <p:stCondLst>
                                    <p:cond delay="0"/>
                                  </p:stCondLst>
                                  <p:childTnLst>
                                    <p:set>
                                      <p:cBhvr>
                                        <p:cTn id="28" dur="1" fill="hold">
                                          <p:stCondLst>
                                            <p:cond delay="499"/>
                                          </p:stCondLst>
                                        </p:cTn>
                                        <p:tgtEl>
                                          <p:spTgt spid="14"/>
                                        </p:tgtEl>
                                        <p:attrNameLst>
                                          <p:attrName>style.visibility</p:attrName>
                                        </p:attrNameLst>
                                      </p:cBhvr>
                                      <p:to>
                                        <p:strVal val="visible"/>
                                      </p:to>
                                    </p:set>
                                  </p:childTnLst>
                                </p:cTn>
                              </p:par>
                            </p:childTnLst>
                          </p:cTn>
                        </p:par>
                        <p:par>
                          <p:cTn id="29" fill="hold">
                            <p:stCondLst>
                              <p:cond delay="12100"/>
                            </p:stCondLst>
                            <p:childTnLst>
                              <p:par>
                                <p:cTn id="30" presetID="1" presetClass="entr" presetSubtype="0" fill="hold" grpId="0" nodeType="afterEffect">
                                  <p:stCondLst>
                                    <p:cond delay="0"/>
                                  </p:stCondLst>
                                  <p:iterate type="wd">
                                    <p:tmAbs val="300"/>
                                  </p:iterate>
                                  <p:childTnLst>
                                    <p:set>
                                      <p:cBhvr>
                                        <p:cTn id="31" dur="1" fill="hold">
                                          <p:stCondLst>
                                            <p:cond delay="299"/>
                                          </p:stCondLst>
                                        </p:cTn>
                                        <p:tgtEl>
                                          <p:spTgt spid="15"/>
                                        </p:tgtEl>
                                        <p:attrNameLst>
                                          <p:attrName>style.visibility</p:attrName>
                                        </p:attrNameLst>
                                      </p:cBhvr>
                                      <p:to>
                                        <p:strVal val="visible"/>
                                      </p:to>
                                    </p:set>
                                  </p:childTnLst>
                                </p:cTn>
                              </p:par>
                            </p:childTnLst>
                          </p:cTn>
                        </p:par>
                        <p:par>
                          <p:cTn id="32" fill="hold">
                            <p:stCondLst>
                              <p:cond delay="15400"/>
                            </p:stCondLst>
                            <p:childTnLst>
                              <p:par>
                                <p:cTn id="33" presetID="1" presetClass="entr" presetSubtype="0" fill="hold" nodeType="afterEffect">
                                  <p:stCondLst>
                                    <p:cond delay="0"/>
                                  </p:stCondLst>
                                  <p:childTnLst>
                                    <p:set>
                                      <p:cBhvr>
                                        <p:cTn id="34" dur="1" fill="hold">
                                          <p:stCondLst>
                                            <p:cond delay="499"/>
                                          </p:stCondLst>
                                        </p:cTn>
                                        <p:tgtEl>
                                          <p:spTgt spid="13"/>
                                        </p:tgtEl>
                                        <p:attrNameLst>
                                          <p:attrName>style.visibility</p:attrName>
                                        </p:attrNameLst>
                                      </p:cBhvr>
                                      <p:to>
                                        <p:strVal val="visible"/>
                                      </p:to>
                                    </p:set>
                                  </p:childTnLst>
                                </p:cTn>
                              </p:par>
                            </p:childTnLst>
                          </p:cTn>
                        </p:par>
                        <p:par>
                          <p:cTn id="35" fill="hold">
                            <p:stCondLst>
                              <p:cond delay="15900"/>
                            </p:stCondLst>
                            <p:childTnLst>
                              <p:par>
                                <p:cTn id="36" presetID="1" presetClass="entr" presetSubtype="0" fill="hold" grpId="0" nodeType="afterEffect">
                                  <p:stCondLst>
                                    <p:cond delay="0"/>
                                  </p:stCondLst>
                                  <p:iterate type="wd">
                                    <p:tmAbs val="300"/>
                                  </p:iterate>
                                  <p:childTnLst>
                                    <p:set>
                                      <p:cBhvr>
                                        <p:cTn id="37" dur="1" fill="hold">
                                          <p:stCondLst>
                                            <p:cond delay="2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9" grpId="0" animBg="1" autoUpdateAnimBg="0"/>
      <p:bldP spid="12" grpId="0" animBg="1" autoUpdateAnimBg="0"/>
      <p:bldP spid="15" grpId="0" animBg="1" autoUpdateAnimBg="0"/>
      <p:bldP spid="16"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371600" y="-1973134"/>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4" name="Rectangle 2">
            <a:extLst>
              <a:ext uri="{FF2B5EF4-FFF2-40B4-BE49-F238E27FC236}">
                <a16:creationId xmlns:a16="http://schemas.microsoft.com/office/drawing/2014/main" id="{44489BF8-7D7D-4DA1-8310-0C654A34807A}"/>
              </a:ext>
            </a:extLst>
          </p:cNvPr>
          <p:cNvSpPr txBox="1">
            <a:spLocks noChangeArrowheads="1"/>
          </p:cNvSpPr>
          <p:nvPr/>
        </p:nvSpPr>
        <p:spPr>
          <a:xfrm>
            <a:off x="-632173" y="109817"/>
            <a:ext cx="5833941"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defRPr/>
            </a:pPr>
            <a:r>
              <a:rPr altLang="fr-FR" sz="2400" kern="0" dirty="0">
                <a:solidFill>
                  <a:schemeClr val="bg1">
                    <a:lumMod val="10000"/>
                  </a:schemeClr>
                </a:solidFill>
              </a:rPr>
              <a:t>Exemple : Batteur-mélangeur</a:t>
            </a:r>
          </a:p>
        </p:txBody>
      </p:sp>
      <p:pic>
        <p:nvPicPr>
          <p:cNvPr id="3" name="Image 2">
            <a:extLst>
              <a:ext uri="{FF2B5EF4-FFF2-40B4-BE49-F238E27FC236}">
                <a16:creationId xmlns:a16="http://schemas.microsoft.com/office/drawing/2014/main" id="{3F783820-2D83-49C4-A372-AC0BB45D5C82}"/>
              </a:ext>
            </a:extLst>
          </p:cNvPr>
          <p:cNvPicPr>
            <a:picLocks noChangeAspect="1"/>
          </p:cNvPicPr>
          <p:nvPr/>
        </p:nvPicPr>
        <p:blipFill>
          <a:blip r:embed="rId3"/>
          <a:stretch>
            <a:fillRect/>
          </a:stretch>
        </p:blipFill>
        <p:spPr>
          <a:xfrm>
            <a:off x="1715153" y="1131163"/>
            <a:ext cx="6973229" cy="3902520"/>
          </a:xfrm>
          <a:prstGeom prst="rect">
            <a:avLst/>
          </a:prstGeom>
        </p:spPr>
      </p:pic>
    </p:spTree>
    <p:extLst>
      <p:ext uri="{BB962C8B-B14F-4D97-AF65-F5344CB8AC3E}">
        <p14:creationId xmlns:p14="http://schemas.microsoft.com/office/powerpoint/2010/main" val="2189226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1B0967DA-E322-4806-BB56-4CF095470962}"/>
              </a:ext>
            </a:extLst>
          </p:cNvPr>
          <p:cNvSpPr txBox="1">
            <a:spLocks noChangeArrowheads="1"/>
          </p:cNvSpPr>
          <p:nvPr/>
        </p:nvSpPr>
        <p:spPr bwMode="auto">
          <a:xfrm>
            <a:off x="-268288" y="6337050"/>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1">
            <a:extLst>
              <a:ext uri="{FF2B5EF4-FFF2-40B4-BE49-F238E27FC236}">
                <a16:creationId xmlns:a16="http://schemas.microsoft.com/office/drawing/2014/main" id="{09621799-3D4F-421E-9C14-33F41B2A5730}"/>
              </a:ext>
            </a:extLst>
          </p:cNvPr>
          <p:cNvSpPr txBox="1">
            <a:spLocks/>
          </p:cNvSpPr>
          <p:nvPr/>
        </p:nvSpPr>
        <p:spPr bwMode="auto">
          <a:xfrm>
            <a:off x="2867025" y="3882775"/>
            <a:ext cx="2873375"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defRPr/>
            </a:pPr>
            <a:r>
              <a:rPr lang="fr-FR" altLang="fr-FR" sz="8800" dirty="0">
                <a:solidFill>
                  <a:schemeClr val="bg1">
                    <a:lumMod val="10000"/>
                  </a:schemeClr>
                </a:solidFill>
                <a:latin typeface="Albany"/>
                <a:ea typeface="HG Mincho Light J"/>
                <a:cs typeface="Arial Unicode MS" panose="020B0604020202020204" pitchFamily="34" charset="-128"/>
              </a:rPr>
              <a:t>FIN</a:t>
            </a:r>
          </a:p>
        </p:txBody>
      </p:sp>
      <p:sp>
        <p:nvSpPr>
          <p:cNvPr id="5" name="Titre 2">
            <a:extLst>
              <a:ext uri="{FF2B5EF4-FFF2-40B4-BE49-F238E27FC236}">
                <a16:creationId xmlns:a16="http://schemas.microsoft.com/office/drawing/2014/main" id="{98332696-9658-4826-A8BD-789D6F5B037A}"/>
              </a:ext>
            </a:extLst>
          </p:cNvPr>
          <p:cNvSpPr txBox="1">
            <a:spLocks/>
          </p:cNvSpPr>
          <p:nvPr/>
        </p:nvSpPr>
        <p:spPr bwMode="auto">
          <a:xfrm>
            <a:off x="268287" y="1095125"/>
            <a:ext cx="86074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a:buFont typeface="StarSymbol"/>
              <a:buNone/>
              <a:defRPr/>
            </a:pPr>
            <a:r>
              <a:rPr lang="fr-FR" altLang="fr-FR" dirty="0">
                <a:solidFill>
                  <a:schemeClr val="bg1">
                    <a:lumMod val="10000"/>
                  </a:schemeClr>
                </a:solidFill>
                <a:latin typeface="Arial Black" panose="020B0A04020102020204" pitchFamily="34" charset="0"/>
                <a:cs typeface="Arial Unicode MS" panose="020B0604020202020204" pitchFamily="34" charset="-128"/>
              </a:rPr>
              <a:t>Assemblages de type liaison </a:t>
            </a:r>
            <a:br>
              <a:rPr lang="fr-FR" altLang="fr-FR" dirty="0">
                <a:solidFill>
                  <a:schemeClr val="bg1">
                    <a:lumMod val="10000"/>
                  </a:schemeClr>
                </a:solidFill>
                <a:latin typeface="Arial Black" panose="020B0A04020102020204" pitchFamily="34" charset="0"/>
                <a:cs typeface="Arial Unicode MS" panose="020B0604020202020204" pitchFamily="34" charset="-128"/>
              </a:rPr>
            </a:br>
            <a:r>
              <a:rPr lang="fr-FR" altLang="fr-FR" dirty="0">
                <a:solidFill>
                  <a:schemeClr val="bg1">
                    <a:lumMod val="10000"/>
                  </a:schemeClr>
                </a:solidFill>
                <a:latin typeface="Arial Black" panose="020B0A04020102020204" pitchFamily="34" charset="0"/>
                <a:cs typeface="Arial Unicode MS" panose="020B0604020202020204" pitchFamily="34" charset="-128"/>
              </a:rPr>
              <a:t>encastrement</a:t>
            </a:r>
          </a:p>
        </p:txBody>
      </p:sp>
      <p:sp>
        <p:nvSpPr>
          <p:cNvPr id="6" name="ZoneTexte 4">
            <a:extLst>
              <a:ext uri="{FF2B5EF4-FFF2-40B4-BE49-F238E27FC236}">
                <a16:creationId xmlns:a16="http://schemas.microsoft.com/office/drawing/2014/main" id="{A15B056E-3613-4EC9-8F5E-046BC3F10449}"/>
              </a:ext>
            </a:extLst>
          </p:cNvPr>
          <p:cNvSpPr txBox="1">
            <a:spLocks noChangeArrowheads="1"/>
          </p:cNvSpPr>
          <p:nvPr/>
        </p:nvSpPr>
        <p:spPr bwMode="auto">
          <a:xfrm>
            <a:off x="-101600" y="6965700"/>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32/35</a:t>
            </a:r>
          </a:p>
        </p:txBody>
      </p:sp>
    </p:spTree>
    <p:extLst>
      <p:ext uri="{BB962C8B-B14F-4D97-AF65-F5344CB8AC3E}">
        <p14:creationId xmlns:p14="http://schemas.microsoft.com/office/powerpoint/2010/main" val="1711823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2" name="Rectangle 1">
            <a:extLst>
              <a:ext uri="{FF2B5EF4-FFF2-40B4-BE49-F238E27FC236}">
                <a16:creationId xmlns:a16="http://schemas.microsoft.com/office/drawing/2014/main" id="{1A7E75B2-827D-4AFD-9EC0-D7E8CA3F5973}"/>
              </a:ext>
            </a:extLst>
          </p:cNvPr>
          <p:cNvSpPr/>
          <p:nvPr/>
        </p:nvSpPr>
        <p:spPr>
          <a:xfrm>
            <a:off x="2951747" y="1163812"/>
            <a:ext cx="6031832" cy="3539430"/>
          </a:xfrm>
          <a:prstGeom prst="rect">
            <a:avLst/>
          </a:prstGeom>
        </p:spPr>
        <p:txBody>
          <a:bodyPr wrap="square">
            <a:spAutoFit/>
          </a:bodyPr>
          <a:lstStyle/>
          <a:p>
            <a:pPr marL="503998" indent="-431999">
              <a:defRPr/>
            </a:pPr>
            <a:r>
              <a:rPr lang="en-US" b="1" i="1" u="sng" dirty="0">
                <a:solidFill>
                  <a:schemeClr val="bg1">
                    <a:lumMod val="10000"/>
                  </a:schemeClr>
                </a:solidFill>
              </a:rPr>
              <a:t>Les vis </a:t>
            </a:r>
            <a:r>
              <a:rPr lang="en-US" b="1" i="1" u="sng" dirty="0" err="1">
                <a:solidFill>
                  <a:schemeClr val="bg1">
                    <a:lumMod val="10000"/>
                  </a:schemeClr>
                </a:solidFill>
              </a:rPr>
              <a:t>d'assemblagePrincipaux</a:t>
            </a:r>
            <a:r>
              <a:rPr lang="en-US" b="1" i="1" u="sng" dirty="0">
                <a:solidFill>
                  <a:schemeClr val="bg1">
                    <a:lumMod val="10000"/>
                  </a:schemeClr>
                </a:solidFill>
              </a:rPr>
              <a:t> </a:t>
            </a:r>
            <a:r>
              <a:rPr lang="en-US" b="1" i="1" u="sng" dirty="0" err="1">
                <a:solidFill>
                  <a:schemeClr val="bg1">
                    <a:lumMod val="10000"/>
                  </a:schemeClr>
                </a:solidFill>
              </a:rPr>
              <a:t>profils</a:t>
            </a:r>
            <a:r>
              <a:rPr lang="en-US" b="1" i="1" u="sng" dirty="0">
                <a:solidFill>
                  <a:schemeClr val="bg1">
                    <a:lumMod val="10000"/>
                  </a:schemeClr>
                </a:solidFill>
              </a:rPr>
              <a:t> de filets</a:t>
            </a:r>
            <a:endParaRPr lang="en-US" i="1" dirty="0">
              <a:solidFill>
                <a:schemeClr val="bg1">
                  <a:lumMod val="10000"/>
                </a:schemeClr>
              </a:solidFill>
            </a:endParaRPr>
          </a:p>
          <a:p>
            <a:pPr>
              <a:defRPr/>
            </a:pPr>
            <a:r>
              <a:rPr lang="fr-FR" dirty="0">
                <a:solidFill>
                  <a:schemeClr val="bg1">
                    <a:lumMod val="10000"/>
                  </a:schemeClr>
                </a:solidFill>
              </a:rPr>
              <a:t>Le filet aigu en V, ou filet Sellers, fut originellement adopté aux États-Unis comme filet standard. Ce type de filet est utile pour certains ajustements à cause du frottement maximal résultant du contact total entre les flancs. Il est aussi utilisé sur des tuyaux en laiton.</a:t>
            </a:r>
          </a:p>
          <a:p>
            <a:pPr>
              <a:defRPr/>
            </a:pPr>
            <a:r>
              <a:rPr lang="fr-FR" dirty="0">
                <a:solidFill>
                  <a:schemeClr val="bg1">
                    <a:lumMod val="10000"/>
                  </a:schemeClr>
                </a:solidFill>
              </a:rPr>
              <a:t>Le filet American National remplaça le filet aigu en V pour les applications courantes. Le fond et le sommet du filet sont tronqués, ce qui donne au filet plus de robustesse.</a:t>
            </a:r>
          </a:p>
          <a:p>
            <a:pPr>
              <a:defRPr/>
            </a:pPr>
            <a:r>
              <a:rPr lang="fr-FR" dirty="0">
                <a:solidFill>
                  <a:schemeClr val="bg1">
                    <a:lumMod val="10000"/>
                  </a:schemeClr>
                </a:solidFill>
              </a:rPr>
              <a:t>Le filet </a:t>
            </a:r>
            <a:r>
              <a:rPr lang="fr-FR" dirty="0" err="1">
                <a:solidFill>
                  <a:schemeClr val="bg1">
                    <a:lumMod val="10000"/>
                  </a:schemeClr>
                </a:solidFill>
              </a:rPr>
              <a:t>Unified</a:t>
            </a:r>
            <a:r>
              <a:rPr lang="fr-FR" dirty="0">
                <a:solidFill>
                  <a:schemeClr val="bg1">
                    <a:lumMod val="10000"/>
                  </a:schemeClr>
                </a:solidFill>
              </a:rPr>
              <a:t> fut adopté comme filet standard en mesures impériales, à la suite de l'accord signé en 1948 entre le Canada, les États-Unis et l'Angleterre. Le sommet des filets de vis peut être plat ou rond mais le fond en est toujours rond.</a:t>
            </a:r>
          </a:p>
          <a:p>
            <a:pPr>
              <a:defRPr/>
            </a:pPr>
            <a:r>
              <a:rPr lang="fr-FR" dirty="0">
                <a:solidFill>
                  <a:schemeClr val="bg1">
                    <a:lumMod val="10000"/>
                  </a:schemeClr>
                </a:solidFill>
              </a:rPr>
              <a:t>Le filet métrique ISO est recommandé comme nouveau filet normalisé au niveau international. Sa forme est semblable à celle des filets </a:t>
            </a:r>
            <a:r>
              <a:rPr lang="fr-FR" dirty="0" err="1">
                <a:solidFill>
                  <a:schemeClr val="bg1">
                    <a:lumMod val="10000"/>
                  </a:schemeClr>
                </a:solidFill>
              </a:rPr>
              <a:t>Unified</a:t>
            </a:r>
            <a:r>
              <a:rPr lang="fr-FR" dirty="0">
                <a:solidFill>
                  <a:schemeClr val="bg1">
                    <a:lumMod val="10000"/>
                  </a:schemeClr>
                </a:solidFill>
              </a:rPr>
              <a:t> mais la hauteur de filet est plus petite.</a:t>
            </a:r>
          </a:p>
          <a:p>
            <a:pPr>
              <a:defRPr/>
            </a:pPr>
            <a:r>
              <a:rPr lang="fr-FR" i="1" dirty="0">
                <a:solidFill>
                  <a:schemeClr val="bg1">
                    <a:lumMod val="10000"/>
                  </a:schemeClr>
                </a:solidFill>
              </a:rPr>
              <a:t>…</a:t>
            </a:r>
            <a:endParaRPr lang="en-US" i="1" dirty="0">
              <a:solidFill>
                <a:schemeClr val="bg1">
                  <a:lumMod val="10000"/>
                </a:schemeClr>
              </a:solidFill>
            </a:endParaRPr>
          </a:p>
        </p:txBody>
      </p:sp>
    </p:spTree>
    <p:extLst>
      <p:ext uri="{BB962C8B-B14F-4D97-AF65-F5344CB8AC3E}">
        <p14:creationId xmlns:p14="http://schemas.microsoft.com/office/powerpoint/2010/main" val="1282337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371600" y="-2489155"/>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2" name="Rectangle 1">
            <a:extLst>
              <a:ext uri="{FF2B5EF4-FFF2-40B4-BE49-F238E27FC236}">
                <a16:creationId xmlns:a16="http://schemas.microsoft.com/office/drawing/2014/main" id="{38F0EA18-90BF-44EF-90CF-1B487FB99B5E}"/>
              </a:ext>
            </a:extLst>
          </p:cNvPr>
          <p:cNvSpPr/>
          <p:nvPr/>
        </p:nvSpPr>
        <p:spPr>
          <a:xfrm>
            <a:off x="2908300" y="1145667"/>
            <a:ext cx="6235700" cy="3970318"/>
          </a:xfrm>
          <a:prstGeom prst="rect">
            <a:avLst/>
          </a:prstGeom>
        </p:spPr>
        <p:txBody>
          <a:bodyPr wrap="square">
            <a:spAutoFit/>
          </a:bodyPr>
          <a:lstStyle/>
          <a:p>
            <a:pPr>
              <a:defRPr/>
            </a:pPr>
            <a:r>
              <a:rPr lang="fr-FR" dirty="0">
                <a:solidFill>
                  <a:schemeClr val="bg1">
                    <a:lumMod val="10000"/>
                  </a:schemeClr>
                </a:solidFill>
              </a:rPr>
              <a:t>…</a:t>
            </a:r>
          </a:p>
          <a:p>
            <a:pPr>
              <a:defRPr/>
            </a:pPr>
            <a:r>
              <a:rPr lang="fr-FR" dirty="0">
                <a:solidFill>
                  <a:schemeClr val="bg1">
                    <a:lumMod val="10000"/>
                  </a:schemeClr>
                </a:solidFill>
              </a:rPr>
              <a:t>Le filet carré est théoriquement le filet idéal pour la transmission de puissance, grâce à ses flancs qui sont pratiquement perpendiculaires à l'axe. Toutefois, le filet carré est d'exécution difficile et présente d'autres inconvénients, c'est pourquoi il est remplacé, dans une large mesure, par le filet ACME.</a:t>
            </a:r>
          </a:p>
          <a:p>
            <a:pPr>
              <a:defRPr/>
            </a:pPr>
            <a:r>
              <a:rPr lang="fr-FR" dirty="0">
                <a:solidFill>
                  <a:schemeClr val="bg1">
                    <a:lumMod val="10000"/>
                  </a:schemeClr>
                </a:solidFill>
              </a:rPr>
              <a:t>Le filet ACME est une modification du filet carré et il corrige les défauts de ce dernier. On le trouve surtout sur les vis et les vis sans fin.</a:t>
            </a:r>
          </a:p>
          <a:p>
            <a:pPr>
              <a:defRPr/>
            </a:pPr>
            <a:r>
              <a:rPr lang="fr-FR" dirty="0">
                <a:solidFill>
                  <a:schemeClr val="bg1">
                    <a:lumMod val="10000"/>
                  </a:schemeClr>
                </a:solidFill>
              </a:rPr>
              <a:t>Le filet « pas de gaz », dérivé du filet </a:t>
            </a:r>
            <a:r>
              <a:rPr lang="fr-FR" dirty="0" err="1">
                <a:solidFill>
                  <a:schemeClr val="bg1">
                    <a:lumMod val="10000"/>
                  </a:schemeClr>
                </a:solidFill>
              </a:rPr>
              <a:t>Wht-zvorth</a:t>
            </a:r>
            <a:r>
              <a:rPr lang="fr-FR" dirty="0">
                <a:solidFill>
                  <a:schemeClr val="bg1">
                    <a:lumMod val="10000"/>
                  </a:schemeClr>
                </a:solidFill>
              </a:rPr>
              <a:t> qui a déjà été le filet standard en Angleterre, est employé pour le filetage des tubes et des raccords des « tubes à gaz » du commerce. Il est remplacé par le filet </a:t>
            </a:r>
            <a:r>
              <a:rPr lang="fr-FR" dirty="0" err="1">
                <a:solidFill>
                  <a:schemeClr val="bg1">
                    <a:lumMod val="10000"/>
                  </a:schemeClr>
                </a:solidFill>
              </a:rPr>
              <a:t>Unified</a:t>
            </a:r>
            <a:r>
              <a:rPr lang="fr-FR" dirty="0">
                <a:solidFill>
                  <a:schemeClr val="bg1">
                    <a:lumMod val="10000"/>
                  </a:schemeClr>
                </a:solidFill>
              </a:rPr>
              <a:t> mais est encore répandu en France.</a:t>
            </a:r>
          </a:p>
          <a:p>
            <a:pPr>
              <a:defRPr/>
            </a:pPr>
            <a:r>
              <a:rPr lang="fr-FR" dirty="0">
                <a:solidFill>
                  <a:schemeClr val="bg1">
                    <a:lumMod val="10000"/>
                  </a:schemeClr>
                </a:solidFill>
              </a:rPr>
              <a:t>Le filet rond est habituellement roulé et parfois coulé. Il est employé, sous des formes modifiées, pour les douilles des ampoules électriques, de capsules de bouteilles, etc. Ce profil, modifié pour avoir un angle du filet de 30° au lieu de 0°, résiste très bien aux efforts importants et aux chocs grâce à sa forme très arrondie. On l'emploi aussi pour les vis d'attelage de wagons.</a:t>
            </a:r>
          </a:p>
          <a:p>
            <a:pPr>
              <a:defRPr/>
            </a:pPr>
            <a:r>
              <a:rPr lang="fr-FR" i="1" dirty="0">
                <a:solidFill>
                  <a:schemeClr val="bg1">
                    <a:lumMod val="10000"/>
                  </a:schemeClr>
                </a:solidFill>
              </a:rPr>
              <a:t>…</a:t>
            </a:r>
            <a:endParaRPr lang="en-US" i="1" dirty="0">
              <a:solidFill>
                <a:schemeClr val="bg1">
                  <a:lumMod val="10000"/>
                </a:schemeClr>
              </a:solidFill>
            </a:endParaRPr>
          </a:p>
        </p:txBody>
      </p:sp>
    </p:spTree>
    <p:extLst>
      <p:ext uri="{BB962C8B-B14F-4D97-AF65-F5344CB8AC3E}">
        <p14:creationId xmlns:p14="http://schemas.microsoft.com/office/powerpoint/2010/main" val="2668371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696866" y="-2505197"/>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
        <p:nvSpPr>
          <p:cNvPr id="2" name="Rectangle 1">
            <a:extLst>
              <a:ext uri="{FF2B5EF4-FFF2-40B4-BE49-F238E27FC236}">
                <a16:creationId xmlns:a16="http://schemas.microsoft.com/office/drawing/2014/main" id="{FC28D073-E93A-4536-AE76-835A4CE9A4AE}"/>
              </a:ext>
            </a:extLst>
          </p:cNvPr>
          <p:cNvSpPr/>
          <p:nvPr/>
        </p:nvSpPr>
        <p:spPr>
          <a:xfrm>
            <a:off x="4572000" y="1466731"/>
            <a:ext cx="4572000" cy="1600438"/>
          </a:xfrm>
          <a:prstGeom prst="rect">
            <a:avLst/>
          </a:prstGeom>
        </p:spPr>
        <p:txBody>
          <a:bodyPr>
            <a:spAutoFit/>
          </a:bodyPr>
          <a:lstStyle/>
          <a:p>
            <a:pPr>
              <a:defRPr/>
            </a:pPr>
            <a:r>
              <a:rPr lang="fr-FR" dirty="0">
                <a:solidFill>
                  <a:schemeClr val="bg1">
                    <a:lumMod val="10000"/>
                  </a:schemeClr>
                </a:solidFill>
              </a:rPr>
              <a:t>…</a:t>
            </a:r>
          </a:p>
          <a:p>
            <a:pPr>
              <a:defRPr/>
            </a:pPr>
            <a:r>
              <a:rPr lang="fr-FR" dirty="0">
                <a:solidFill>
                  <a:schemeClr val="bg1">
                    <a:lumMod val="10000"/>
                  </a:schemeClr>
                </a:solidFill>
              </a:rPr>
              <a:t>Le filet « en dents de scie » est conçu pour transmettre la puissance dans un sens seulement ou lorsque le filetage de tubes minces subit des contraintes relativement importantes dans un seul sens axial. Il est employé pour les pinces de tour, les moyeux d'hélices d'avion, etc.</a:t>
            </a:r>
            <a:endParaRPr lang="en-US" i="1" dirty="0">
              <a:solidFill>
                <a:schemeClr val="bg1">
                  <a:lumMod val="10000"/>
                </a:schemeClr>
              </a:solidFill>
            </a:endParaRPr>
          </a:p>
        </p:txBody>
      </p:sp>
    </p:spTree>
    <p:extLst>
      <p:ext uri="{BB962C8B-B14F-4D97-AF65-F5344CB8AC3E}">
        <p14:creationId xmlns:p14="http://schemas.microsoft.com/office/powerpoint/2010/main" val="3419386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A6FDB310-0697-4D7B-88CB-AC9DEFBA45F5}"/>
              </a:ext>
            </a:extLst>
          </p:cNvPr>
          <p:cNvSpPr txBox="1">
            <a:spLocks noChangeArrowheads="1"/>
          </p:cNvSpPr>
          <p:nvPr/>
        </p:nvSpPr>
        <p:spPr bwMode="auto">
          <a:xfrm>
            <a:off x="-161925" y="5197475"/>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3BA06BC2-F5EA-44D2-AC25-6803B0795CC1}"/>
              </a:ext>
            </a:extLst>
          </p:cNvPr>
          <p:cNvSpPr txBox="1">
            <a:spLocks/>
          </p:cNvSpPr>
          <p:nvPr/>
        </p:nvSpPr>
        <p:spPr bwMode="auto">
          <a:xfrm>
            <a:off x="0" y="0"/>
            <a:ext cx="8820150" cy="836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03998" indent="-431999" eaLnBrk="1" fontAlgn="auto">
              <a:spcBef>
                <a:spcPts val="0"/>
              </a:spcBef>
              <a:spcAft>
                <a:spcPts val="0"/>
              </a:spcAft>
              <a:buFont typeface="StarSymbol"/>
              <a:buNone/>
              <a:defRPr/>
            </a:pPr>
            <a:r>
              <a:rPr lang="en-US" sz="2400" b="1" i="1" u="sng" dirty="0">
                <a:solidFill>
                  <a:schemeClr val="bg1">
                    <a:lumMod val="10000"/>
                  </a:schemeClr>
                </a:solidFill>
                <a:latin typeface="Rockwell" pitchFamily="18"/>
              </a:rPr>
              <a:t>Les vis </a:t>
            </a:r>
            <a:r>
              <a:rPr lang="en-US" sz="2400" b="1" i="1" u="sng" dirty="0" err="1">
                <a:solidFill>
                  <a:schemeClr val="bg1">
                    <a:lumMod val="10000"/>
                  </a:schemeClr>
                </a:solidFill>
                <a:latin typeface="Rockwell" pitchFamily="18"/>
              </a:rPr>
              <a:t>d'assemblage</a:t>
            </a:r>
            <a:r>
              <a:rPr lang="en-US" sz="2400" b="1" i="1" u="sng" dirty="0">
                <a:solidFill>
                  <a:schemeClr val="bg1">
                    <a:lumMod val="10000"/>
                  </a:schemeClr>
                </a:solidFill>
                <a:latin typeface="Rockwell" pitchFamily="18"/>
              </a:rPr>
              <a:t>: </a:t>
            </a:r>
            <a:r>
              <a:rPr lang="en-US" sz="1800" i="1" dirty="0">
                <a:solidFill>
                  <a:schemeClr val="bg1">
                    <a:lumMod val="10000"/>
                  </a:schemeClr>
                </a:solidFill>
                <a:latin typeface="Rockwell" pitchFamily="18"/>
              </a:rPr>
              <a:t>	  </a:t>
            </a: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Les </a:t>
            </a:r>
            <a:r>
              <a:rPr lang="en-US" sz="1800" i="1" dirty="0" err="1">
                <a:solidFill>
                  <a:schemeClr val="bg1">
                    <a:lumMod val="10000"/>
                  </a:schemeClr>
                </a:solidFill>
                <a:latin typeface="Rockwell" pitchFamily="18"/>
              </a:rPr>
              <a:t>principales</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caractéristiques</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d'une</a:t>
            </a:r>
            <a:r>
              <a:rPr lang="en-US" sz="1800" i="1" dirty="0">
                <a:solidFill>
                  <a:schemeClr val="bg1">
                    <a:lumMod val="10000"/>
                  </a:schemeClr>
                </a:solidFill>
                <a:latin typeface="Rockwell" pitchFamily="18"/>
              </a:rPr>
              <a:t> vis </a:t>
            </a:r>
            <a:r>
              <a:rPr lang="en-US" sz="1800" i="1" dirty="0" err="1">
                <a:solidFill>
                  <a:schemeClr val="bg1">
                    <a:lumMod val="10000"/>
                  </a:schemeClr>
                </a:solidFill>
                <a:latin typeface="Rockwell" pitchFamily="18"/>
              </a:rPr>
              <a:t>sont</a:t>
            </a:r>
            <a:r>
              <a:rPr lang="en-US" sz="1800" i="1" dirty="0">
                <a:solidFill>
                  <a:schemeClr val="bg1">
                    <a:lumMod val="10000"/>
                  </a:schemeClr>
                </a:solidFill>
                <a:latin typeface="Rockwell" pitchFamily="18"/>
              </a:rPr>
              <a:t> :</a:t>
            </a: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le </a:t>
            </a:r>
            <a:r>
              <a:rPr lang="en-US" sz="1800" i="1" dirty="0" err="1">
                <a:solidFill>
                  <a:schemeClr val="bg1">
                    <a:lumMod val="10000"/>
                  </a:schemeClr>
                </a:solidFill>
                <a:latin typeface="Rockwell" pitchFamily="18"/>
              </a:rPr>
              <a:t>diamètre</a:t>
            </a:r>
            <a:r>
              <a:rPr lang="en-US" sz="1800" i="1" dirty="0">
                <a:solidFill>
                  <a:schemeClr val="bg1">
                    <a:lumMod val="10000"/>
                  </a:schemeClr>
                </a:solidFill>
                <a:latin typeface="Rockwell" pitchFamily="18"/>
              </a:rPr>
              <a:t> nominal</a:t>
            </a: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le type de filet</a:t>
            </a: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la </a:t>
            </a:r>
            <a:r>
              <a:rPr lang="en-US" sz="1800" i="1" dirty="0" err="1">
                <a:solidFill>
                  <a:schemeClr val="bg1">
                    <a:lumMod val="10000"/>
                  </a:schemeClr>
                </a:solidFill>
                <a:latin typeface="Rockwell" pitchFamily="18"/>
              </a:rPr>
              <a:t>forme</a:t>
            </a:r>
            <a:r>
              <a:rPr lang="en-US" sz="1800" i="1" dirty="0">
                <a:solidFill>
                  <a:schemeClr val="bg1">
                    <a:lumMod val="10000"/>
                  </a:schemeClr>
                </a:solidFill>
                <a:latin typeface="Rockwell" pitchFamily="18"/>
              </a:rPr>
              <a:t> de la tête</a:t>
            </a: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la longueur sous tête</a:t>
            </a: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la longueur </a:t>
            </a:r>
            <a:r>
              <a:rPr lang="en-US" sz="1800" i="1" dirty="0" err="1">
                <a:solidFill>
                  <a:schemeClr val="bg1">
                    <a:lumMod val="10000"/>
                  </a:schemeClr>
                </a:solidFill>
                <a:latin typeface="Rockwell" pitchFamily="18"/>
              </a:rPr>
              <a:t>filetée</a:t>
            </a: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Principales</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formes</a:t>
            </a:r>
            <a:r>
              <a:rPr lang="en-US" sz="1800" i="1" dirty="0">
                <a:solidFill>
                  <a:schemeClr val="bg1">
                    <a:lumMod val="10000"/>
                  </a:schemeClr>
                </a:solidFill>
                <a:latin typeface="Rockwell" pitchFamily="18"/>
              </a:rPr>
              <a:t> de tête</a:t>
            </a: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p:txBody>
      </p:sp>
      <p:pic>
        <p:nvPicPr>
          <p:cNvPr id="5" name="Image 3">
            <a:extLst>
              <a:ext uri="{FF2B5EF4-FFF2-40B4-BE49-F238E27FC236}">
                <a16:creationId xmlns:a16="http://schemas.microsoft.com/office/drawing/2014/main" id="{25B8BAEE-4467-4446-B0D8-C513383710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0075" y="687387"/>
            <a:ext cx="2032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4">
            <a:extLst>
              <a:ext uri="{FF2B5EF4-FFF2-40B4-BE49-F238E27FC236}">
                <a16:creationId xmlns:a16="http://schemas.microsoft.com/office/drawing/2014/main" id="{89EBD56A-FEB2-4FCE-842F-9D66481DDE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42075" y="855662"/>
            <a:ext cx="210661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33A08A9F-BDC2-49B1-8072-4C1ED1792A9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612" y="2674936"/>
            <a:ext cx="126047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43CE20D7-EFAF-4FF9-B1A6-2FA65367591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5863" y="2673349"/>
            <a:ext cx="1439862"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C5962A72-C648-45CD-A45D-BE0ECBDEFAB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5725" y="2674936"/>
            <a:ext cx="126047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a:extLst>
              <a:ext uri="{FF2B5EF4-FFF2-40B4-BE49-F238E27FC236}">
                <a16:creationId xmlns:a16="http://schemas.microsoft.com/office/drawing/2014/main" id="{79B315CD-43E9-4B0E-90B7-FCB78608BEF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35400" y="2674936"/>
            <a:ext cx="131127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D528C26F-401F-4553-B5BC-9F63250C55F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167312" y="2632072"/>
            <a:ext cx="131127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D94FB34A-B0C3-45DE-9047-86D00D80B94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405563" y="2674936"/>
            <a:ext cx="1439862"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rme libre 12">
            <a:hlinkClick r:id="rId11" action="ppaction://hlinksldjump"/>
            <a:extLst>
              <a:ext uri="{FF2B5EF4-FFF2-40B4-BE49-F238E27FC236}">
                <a16:creationId xmlns:a16="http://schemas.microsoft.com/office/drawing/2014/main" id="{DA1B39C0-82B5-483F-B13A-289A50847B2E}"/>
              </a:ext>
            </a:extLst>
          </p:cNvPr>
          <p:cNvSpPr/>
          <p:nvPr/>
        </p:nvSpPr>
        <p:spPr>
          <a:xfrm rot="10800000">
            <a:off x="8371681" y="3070223"/>
            <a:ext cx="560387" cy="468312"/>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15" name="ZoneTexte 14">
            <a:extLst>
              <a:ext uri="{FF2B5EF4-FFF2-40B4-BE49-F238E27FC236}">
                <a16:creationId xmlns:a16="http://schemas.microsoft.com/office/drawing/2014/main" id="{0806C938-91AE-4C57-94F9-6CA46118E9F0}"/>
              </a:ext>
            </a:extLst>
          </p:cNvPr>
          <p:cNvSpPr txBox="1"/>
          <p:nvPr/>
        </p:nvSpPr>
        <p:spPr>
          <a:xfrm>
            <a:off x="437356" y="3935410"/>
            <a:ext cx="8250237" cy="1325563"/>
          </a:xfrm>
          <a:prstGeom prst="rect">
            <a:avLst/>
          </a:prstGeom>
          <a:noFill/>
          <a:ln>
            <a:noFill/>
          </a:ln>
        </p:spPr>
        <p:txBody>
          <a:bodyPr lIns="90004" tIns="44997" rIns="90004" bIns="44997" compatLnSpc="0">
            <a:spAutoFit/>
          </a:bodyPr>
          <a:lstStyle/>
          <a:p>
            <a:pPr eaLnBrk="1" fontAlgn="auto">
              <a:spcBef>
                <a:spcPts val="0"/>
              </a:spcBef>
              <a:spcAft>
                <a:spcPts val="0"/>
              </a:spcAft>
              <a:defRPr sz="1800" b="0" i="0" u="none" strike="noStrike" kern="0" cap="none" spc="0" baseline="0">
                <a:solidFill>
                  <a:srgbClr val="000000"/>
                </a:solidFill>
                <a:uFillTx/>
              </a:defRPr>
            </a:pPr>
            <a:r>
              <a:rPr lang="fr-FR" sz="2200" b="1" kern="0" dirty="0">
                <a:solidFill>
                  <a:srgbClr val="FF0000"/>
                </a:solidFill>
                <a:latin typeface="Rockwell" pitchFamily="18"/>
                <a:ea typeface="Rockwell" pitchFamily="18"/>
                <a:cs typeface="Rockwell" pitchFamily="18"/>
              </a:rPr>
              <a:t>On retrouve ces informations dans la désignation</a:t>
            </a:r>
            <a:r>
              <a:rPr lang="fr-FR" b="1" kern="0" dirty="0">
                <a:solidFill>
                  <a:srgbClr val="FF0000"/>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r>
              <a:rPr lang="fr-FR" sz="2000" b="1" kern="0" dirty="0">
                <a:solidFill>
                  <a:srgbClr val="FF0000"/>
                </a:solidFill>
                <a:latin typeface="Rockwell" pitchFamily="18"/>
                <a:ea typeface="Rockwell" pitchFamily="18"/>
                <a:cs typeface="Rockwell" pitchFamily="18"/>
              </a:rPr>
              <a:t>VIS (forme tête), (profil filet) (diamètre)-(longueur sous tête : L)</a:t>
            </a:r>
          </a:p>
          <a:p>
            <a:pPr eaLnBrk="1" fontAlgn="auto">
              <a:spcBef>
                <a:spcPts val="0"/>
              </a:spcBef>
              <a:spcAft>
                <a:spcPts val="0"/>
              </a:spcAft>
              <a:defRPr sz="1800" b="0" i="0" u="none" strike="noStrike" kern="0" cap="none" spc="0" baseline="0">
                <a:solidFill>
                  <a:srgbClr val="000000"/>
                </a:solidFill>
                <a:uFillTx/>
              </a:defRPr>
            </a:pPr>
            <a:endParaRPr lang="fr-FR" sz="2000" b="1" kern="0" dirty="0">
              <a:solidFill>
                <a:srgbClr val="FF0000"/>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fr-FR" sz="2000" b="1" kern="0" dirty="0">
                <a:solidFill>
                  <a:srgbClr val="FF0000"/>
                </a:solidFill>
                <a:latin typeface="Rockwell" pitchFamily="18"/>
                <a:ea typeface="Rockwell" pitchFamily="18"/>
                <a:cs typeface="Rockwell" pitchFamily="18"/>
              </a:rPr>
              <a:t>  </a:t>
            </a:r>
            <a:r>
              <a:rPr lang="fr-FR" sz="2000" b="1" u="sng" kern="0" dirty="0">
                <a:solidFill>
                  <a:srgbClr val="FF0000"/>
                </a:solidFill>
                <a:latin typeface="Rockwell" pitchFamily="18"/>
                <a:ea typeface="Rockwell" pitchFamily="18"/>
                <a:cs typeface="Rockwell" pitchFamily="18"/>
              </a:rPr>
              <a:t>Exemple</a:t>
            </a:r>
            <a:r>
              <a:rPr lang="fr-FR" sz="2000" b="1" kern="0" dirty="0">
                <a:solidFill>
                  <a:srgbClr val="FF0000"/>
                </a:solidFill>
                <a:latin typeface="Rockwell" pitchFamily="18"/>
                <a:ea typeface="Rockwell" pitchFamily="18"/>
                <a:cs typeface="Rockwell" pitchFamily="18"/>
              </a:rPr>
              <a:t> : VIS H, M10 - 25</a:t>
            </a:r>
          </a:p>
        </p:txBody>
      </p:sp>
      <p:sp>
        <p:nvSpPr>
          <p:cNvPr id="16" name="ZoneTexte 15">
            <a:extLst>
              <a:ext uri="{FF2B5EF4-FFF2-40B4-BE49-F238E27FC236}">
                <a16:creationId xmlns:a16="http://schemas.microsoft.com/office/drawing/2014/main" id="{2FDAED05-0F96-4DAB-8578-D04DBB50ACC3}"/>
              </a:ext>
            </a:extLst>
          </p:cNvPr>
          <p:cNvSpPr txBox="1">
            <a:spLocks noChangeArrowheads="1"/>
          </p:cNvSpPr>
          <p:nvPr/>
        </p:nvSpPr>
        <p:spPr bwMode="auto">
          <a:xfrm>
            <a:off x="541338" y="3554411"/>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H</a:t>
            </a:r>
          </a:p>
        </p:txBody>
      </p:sp>
      <p:sp>
        <p:nvSpPr>
          <p:cNvPr id="17" name="ZoneTexte 16">
            <a:extLst>
              <a:ext uri="{FF2B5EF4-FFF2-40B4-BE49-F238E27FC236}">
                <a16:creationId xmlns:a16="http://schemas.microsoft.com/office/drawing/2014/main" id="{D2D400BA-0E3B-4907-8E34-5E9F2FDE23E2}"/>
              </a:ext>
            </a:extLst>
          </p:cNvPr>
          <p:cNvSpPr txBox="1">
            <a:spLocks noChangeArrowheads="1"/>
          </p:cNvSpPr>
          <p:nvPr/>
        </p:nvSpPr>
        <p:spPr bwMode="auto">
          <a:xfrm>
            <a:off x="1951038" y="3563936"/>
            <a:ext cx="674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CHC</a:t>
            </a:r>
          </a:p>
        </p:txBody>
      </p:sp>
      <p:sp>
        <p:nvSpPr>
          <p:cNvPr id="18" name="ZoneTexte 17">
            <a:extLst>
              <a:ext uri="{FF2B5EF4-FFF2-40B4-BE49-F238E27FC236}">
                <a16:creationId xmlns:a16="http://schemas.microsoft.com/office/drawing/2014/main" id="{8A266057-6BA3-4CD1-93F5-C3597101EFF6}"/>
              </a:ext>
            </a:extLst>
          </p:cNvPr>
          <p:cNvSpPr txBox="1">
            <a:spLocks noChangeArrowheads="1"/>
          </p:cNvSpPr>
          <p:nvPr/>
        </p:nvSpPr>
        <p:spPr bwMode="auto">
          <a:xfrm>
            <a:off x="3225800" y="3554411"/>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CS</a:t>
            </a:r>
          </a:p>
        </p:txBody>
      </p:sp>
      <p:sp>
        <p:nvSpPr>
          <p:cNvPr id="19" name="ZoneTexte 18">
            <a:extLst>
              <a:ext uri="{FF2B5EF4-FFF2-40B4-BE49-F238E27FC236}">
                <a16:creationId xmlns:a16="http://schemas.microsoft.com/office/drawing/2014/main" id="{66691D9E-1818-4287-AC13-2FBF8E7D005D}"/>
              </a:ext>
            </a:extLst>
          </p:cNvPr>
          <p:cNvSpPr txBox="1">
            <a:spLocks noChangeArrowheads="1"/>
          </p:cNvSpPr>
          <p:nvPr/>
        </p:nvSpPr>
        <p:spPr bwMode="auto">
          <a:xfrm>
            <a:off x="7177088" y="3571874"/>
            <a:ext cx="53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FBS</a:t>
            </a:r>
          </a:p>
        </p:txBody>
      </p:sp>
      <p:sp>
        <p:nvSpPr>
          <p:cNvPr id="20" name="ZoneTexte 19">
            <a:extLst>
              <a:ext uri="{FF2B5EF4-FFF2-40B4-BE49-F238E27FC236}">
                <a16:creationId xmlns:a16="http://schemas.microsoft.com/office/drawing/2014/main" id="{CFF55668-BDB9-4002-93D0-91996C9A7A6A}"/>
              </a:ext>
            </a:extLst>
          </p:cNvPr>
          <p:cNvSpPr txBox="1">
            <a:spLocks noChangeArrowheads="1"/>
          </p:cNvSpPr>
          <p:nvPr/>
        </p:nvSpPr>
        <p:spPr bwMode="auto">
          <a:xfrm>
            <a:off x="5868988" y="3582986"/>
            <a:ext cx="53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Q</a:t>
            </a:r>
          </a:p>
        </p:txBody>
      </p:sp>
      <p:sp>
        <p:nvSpPr>
          <p:cNvPr id="21" name="ZoneTexte 20">
            <a:extLst>
              <a:ext uri="{FF2B5EF4-FFF2-40B4-BE49-F238E27FC236}">
                <a16:creationId xmlns:a16="http://schemas.microsoft.com/office/drawing/2014/main" id="{D365F5C0-3F7D-4E5E-80D1-A348ADC9E9DD}"/>
              </a:ext>
            </a:extLst>
          </p:cNvPr>
          <p:cNvSpPr txBox="1">
            <a:spLocks noChangeArrowheads="1"/>
          </p:cNvSpPr>
          <p:nvPr/>
        </p:nvSpPr>
        <p:spPr bwMode="auto">
          <a:xfrm>
            <a:off x="4562475" y="3589336"/>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FS</a:t>
            </a:r>
          </a:p>
        </p:txBody>
      </p:sp>
      <p:sp>
        <p:nvSpPr>
          <p:cNvPr id="22" name="ZoneTexte 21">
            <a:extLst>
              <a:ext uri="{FF2B5EF4-FFF2-40B4-BE49-F238E27FC236}">
                <a16:creationId xmlns:a16="http://schemas.microsoft.com/office/drawing/2014/main" id="{AD00D5DC-77F2-4D47-8736-882C6EBDAE8F}"/>
              </a:ext>
            </a:extLst>
          </p:cNvPr>
          <p:cNvSpPr txBox="1">
            <a:spLocks noChangeArrowheads="1"/>
          </p:cNvSpPr>
          <p:nvPr/>
        </p:nvSpPr>
        <p:spPr bwMode="auto">
          <a:xfrm>
            <a:off x="-74612" y="5811837"/>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18/35</a:t>
            </a:r>
          </a:p>
        </p:txBody>
      </p:sp>
    </p:spTree>
    <p:extLst>
      <p:ext uri="{BB962C8B-B14F-4D97-AF65-F5344CB8AC3E}">
        <p14:creationId xmlns:p14="http://schemas.microsoft.com/office/powerpoint/2010/main" val="276412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p:bldP spid="17" grpId="0"/>
      <p:bldP spid="18" grpId="0"/>
      <p:bldP spid="19" grpId="0"/>
      <p:bldP spid="20" grpId="0"/>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35807652-EA18-440A-9298-EF0874D278CD}"/>
              </a:ext>
            </a:extLst>
          </p:cNvPr>
          <p:cNvSpPr txBox="1">
            <a:spLocks noChangeArrowheads="1"/>
          </p:cNvSpPr>
          <p:nvPr/>
        </p:nvSpPr>
        <p:spPr bwMode="auto">
          <a:xfrm>
            <a:off x="-161925" y="5307013"/>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Espace réservé du texte 2">
            <a:extLst>
              <a:ext uri="{FF2B5EF4-FFF2-40B4-BE49-F238E27FC236}">
                <a16:creationId xmlns:a16="http://schemas.microsoft.com/office/drawing/2014/main" id="{2C021911-CD4C-4CD6-B662-8BBCC143B230}"/>
              </a:ext>
            </a:extLst>
          </p:cNvPr>
          <p:cNvSpPr txBox="1">
            <a:spLocks/>
          </p:cNvSpPr>
          <p:nvPr/>
        </p:nvSpPr>
        <p:spPr bwMode="auto">
          <a:xfrm>
            <a:off x="0" y="109538"/>
            <a:ext cx="6170613" cy="836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03998" indent="-431999" eaLnBrk="1" fontAlgn="auto">
              <a:spcBef>
                <a:spcPts val="0"/>
              </a:spcBef>
              <a:spcAft>
                <a:spcPts val="0"/>
              </a:spcAft>
              <a:buFont typeface="StarSymbol"/>
              <a:buNone/>
              <a:defRPr/>
            </a:pPr>
            <a:r>
              <a:rPr lang="en-US" sz="2400" b="1" i="1" u="sng" dirty="0">
                <a:solidFill>
                  <a:schemeClr val="bg1">
                    <a:lumMod val="10000"/>
                  </a:schemeClr>
                </a:solidFill>
                <a:latin typeface="Rockwell" pitchFamily="18"/>
              </a:rPr>
              <a:t>Assemblages </a:t>
            </a:r>
            <a:r>
              <a:rPr lang="en-US" sz="2400" b="1" i="1" u="sng" dirty="0" err="1">
                <a:solidFill>
                  <a:schemeClr val="bg1">
                    <a:lumMod val="10000"/>
                  </a:schemeClr>
                </a:solidFill>
                <a:latin typeface="Rockwell" pitchFamily="18"/>
              </a:rPr>
              <a:t>filetés</a:t>
            </a:r>
            <a:r>
              <a:rPr lang="en-US" sz="2400" b="1" i="1" u="sng" dirty="0">
                <a:solidFill>
                  <a:schemeClr val="bg1">
                    <a:lumMod val="10000"/>
                  </a:schemeClr>
                </a:solidFill>
                <a:latin typeface="Rockwell" pitchFamily="18"/>
              </a:rPr>
              <a:t>: </a:t>
            </a:r>
            <a:r>
              <a:rPr lang="en-US" sz="1800" i="1" dirty="0">
                <a:solidFill>
                  <a:schemeClr val="bg1">
                    <a:lumMod val="10000"/>
                  </a:schemeClr>
                </a:solidFill>
                <a:latin typeface="Rockwell" pitchFamily="18"/>
              </a:rPr>
              <a:t>	  </a:t>
            </a: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a) Longueurs des </a:t>
            </a:r>
            <a:r>
              <a:rPr lang="en-US" sz="1800" i="1" dirty="0" err="1">
                <a:solidFill>
                  <a:schemeClr val="bg1">
                    <a:lumMod val="10000"/>
                  </a:schemeClr>
                </a:solidFill>
                <a:latin typeface="Rockwell" pitchFamily="18"/>
              </a:rPr>
              <a:t>taraudages</a:t>
            </a: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914400" indent="-228600" eaLnBrk="1" fontAlgn="auto">
              <a:spcBef>
                <a:spcPts val="0"/>
              </a:spcBef>
              <a:spcAft>
                <a:spcPts val="0"/>
              </a:spcAft>
              <a:buFont typeface="StarSymbol"/>
              <a:buNone/>
              <a:tabLst>
                <a:tab pos="1828800" algn="l"/>
              </a:tabLst>
              <a:defRPr/>
            </a:pPr>
            <a:r>
              <a:rPr lang="en-US" sz="1800" i="1" dirty="0">
                <a:solidFill>
                  <a:schemeClr val="bg1">
                    <a:lumMod val="10000"/>
                  </a:schemeClr>
                </a:solidFill>
                <a:latin typeface="Rockwell" pitchFamily="18"/>
              </a:rPr>
              <a:t>Pour </a:t>
            </a:r>
            <a:r>
              <a:rPr lang="en-US" sz="1800" i="1" dirty="0" err="1">
                <a:solidFill>
                  <a:schemeClr val="bg1">
                    <a:lumMod val="10000"/>
                  </a:schemeClr>
                </a:solidFill>
                <a:latin typeface="Rockwell" pitchFamily="18"/>
              </a:rPr>
              <a:t>une</a:t>
            </a:r>
            <a:r>
              <a:rPr lang="en-US" sz="1800" i="1" dirty="0">
                <a:solidFill>
                  <a:schemeClr val="bg1">
                    <a:lumMod val="10000"/>
                  </a:schemeClr>
                </a:solidFill>
                <a:latin typeface="Rockwell" pitchFamily="18"/>
              </a:rPr>
              <a:t> vis </a:t>
            </a:r>
            <a:r>
              <a:rPr lang="en-US" sz="1800" i="1" dirty="0" err="1">
                <a:solidFill>
                  <a:schemeClr val="bg1">
                    <a:lumMod val="10000"/>
                  </a:schemeClr>
                </a:solidFill>
                <a:latin typeface="Rockwell" pitchFamily="18"/>
              </a:rPr>
              <a:t>l’implantation</a:t>
            </a:r>
            <a:r>
              <a:rPr lang="en-US" sz="1800" i="1" dirty="0">
                <a:solidFill>
                  <a:schemeClr val="bg1">
                    <a:lumMod val="10000"/>
                  </a:schemeClr>
                </a:solidFill>
                <a:latin typeface="Rockwell" pitchFamily="18"/>
              </a:rPr>
              <a:t> “j” </a:t>
            </a:r>
            <a:r>
              <a:rPr lang="en-US" sz="1800" i="1" dirty="0" err="1">
                <a:solidFill>
                  <a:schemeClr val="bg1">
                    <a:lumMod val="10000"/>
                  </a:schemeClr>
                </a:solidFill>
                <a:latin typeface="Rockwell" pitchFamily="18"/>
              </a:rPr>
              <a:t>doit</a:t>
            </a:r>
            <a:r>
              <a:rPr lang="en-US" sz="1800" i="1" dirty="0">
                <a:solidFill>
                  <a:schemeClr val="bg1">
                    <a:lumMod val="10000"/>
                  </a:schemeClr>
                </a:solidFill>
                <a:latin typeface="Rockwell" pitchFamily="18"/>
              </a:rPr>
              <a:t> au </a:t>
            </a:r>
            <a:r>
              <a:rPr lang="en-US" sz="1800" i="1" dirty="0" err="1">
                <a:solidFill>
                  <a:schemeClr val="bg1">
                    <a:lumMod val="10000"/>
                  </a:schemeClr>
                </a:solidFill>
                <a:latin typeface="Rockwell" pitchFamily="18"/>
              </a:rPr>
              <a:t>moins</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être</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égale</a:t>
            </a:r>
            <a:r>
              <a:rPr lang="en-US" sz="1800" i="1" dirty="0">
                <a:solidFill>
                  <a:schemeClr val="bg1">
                    <a:lumMod val="10000"/>
                  </a:schemeClr>
                </a:solidFill>
                <a:latin typeface="Rockwell" pitchFamily="18"/>
              </a:rPr>
              <a:t>  pour :</a:t>
            </a:r>
          </a:p>
          <a:p>
            <a:pPr marL="914400" indent="-228600" eaLnBrk="1" fontAlgn="auto">
              <a:spcBef>
                <a:spcPts val="0"/>
              </a:spcBef>
              <a:spcAft>
                <a:spcPts val="0"/>
              </a:spcAft>
              <a:buFont typeface="StarSymbol"/>
              <a:buNone/>
              <a:tabLst>
                <a:tab pos="1828800" algn="l"/>
              </a:tabLst>
              <a:defRPr/>
            </a:pPr>
            <a:r>
              <a:rPr lang="en-US" sz="1800" b="1" i="1" dirty="0">
                <a:solidFill>
                  <a:srgbClr val="FF0000"/>
                </a:solidFill>
                <a:latin typeface="Rockwell" pitchFamily="18"/>
              </a:rPr>
              <a:t># </a:t>
            </a:r>
            <a:r>
              <a:rPr lang="en-US" sz="1800" b="1" i="1" dirty="0" err="1">
                <a:solidFill>
                  <a:srgbClr val="FF0000"/>
                </a:solidFill>
                <a:latin typeface="Rockwell" pitchFamily="18"/>
              </a:rPr>
              <a:t>Métaux</a:t>
            </a:r>
            <a:r>
              <a:rPr lang="en-US" sz="1800" b="1" i="1" dirty="0">
                <a:solidFill>
                  <a:srgbClr val="FF0000"/>
                </a:solidFill>
                <a:latin typeface="Rockwell" pitchFamily="18"/>
              </a:rPr>
              <a:t> </a:t>
            </a:r>
            <a:r>
              <a:rPr lang="en-US" sz="1800" b="1" i="1" dirty="0" err="1">
                <a:solidFill>
                  <a:srgbClr val="FF0000"/>
                </a:solidFill>
                <a:latin typeface="Rockwell" pitchFamily="18"/>
              </a:rPr>
              <a:t>durs</a:t>
            </a:r>
            <a:r>
              <a:rPr lang="en-US" sz="1800" b="1" i="1" dirty="0">
                <a:solidFill>
                  <a:srgbClr val="FF0000"/>
                </a:solidFill>
                <a:latin typeface="Rockwell" pitchFamily="18"/>
              </a:rPr>
              <a:t> ; j&gt;d</a:t>
            </a:r>
          </a:p>
          <a:p>
            <a:pPr marL="914400" indent="-228600" eaLnBrk="1" fontAlgn="auto">
              <a:spcBef>
                <a:spcPts val="0"/>
              </a:spcBef>
              <a:spcAft>
                <a:spcPts val="0"/>
              </a:spcAft>
              <a:buFont typeface="StarSymbol"/>
              <a:buNone/>
              <a:tabLst>
                <a:tab pos="1828800" algn="l"/>
              </a:tabLst>
              <a:defRPr/>
            </a:pPr>
            <a:r>
              <a:rPr lang="en-US" sz="1800" b="1" i="1" dirty="0">
                <a:solidFill>
                  <a:srgbClr val="FF0000"/>
                </a:solidFill>
                <a:latin typeface="Rockwell" pitchFamily="18"/>
              </a:rPr>
              <a:t># </a:t>
            </a:r>
            <a:r>
              <a:rPr lang="en-US" sz="1800" b="1" i="1" dirty="0" err="1">
                <a:solidFill>
                  <a:srgbClr val="FF0000"/>
                </a:solidFill>
                <a:latin typeface="Rockwell" pitchFamily="18"/>
              </a:rPr>
              <a:t>Métaux</a:t>
            </a:r>
            <a:r>
              <a:rPr lang="en-US" sz="1800" b="1" i="1" dirty="0">
                <a:solidFill>
                  <a:srgbClr val="FF0000"/>
                </a:solidFill>
                <a:latin typeface="Rockwell" pitchFamily="18"/>
              </a:rPr>
              <a:t> </a:t>
            </a:r>
            <a:r>
              <a:rPr lang="en-US" sz="1800" b="1" i="1" dirty="0" err="1">
                <a:solidFill>
                  <a:srgbClr val="FF0000"/>
                </a:solidFill>
                <a:latin typeface="Rockwell" pitchFamily="18"/>
              </a:rPr>
              <a:t>tendres</a:t>
            </a:r>
            <a:r>
              <a:rPr lang="en-US" sz="1800" b="1" i="1" dirty="0">
                <a:solidFill>
                  <a:srgbClr val="FF0000"/>
                </a:solidFill>
                <a:latin typeface="Rockwell" pitchFamily="18"/>
              </a:rPr>
              <a:t> : j&gt;1,5d</a:t>
            </a: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  b) </a:t>
            </a:r>
            <a:r>
              <a:rPr lang="en-US" sz="1800" i="1" dirty="0" err="1">
                <a:solidFill>
                  <a:schemeClr val="bg1">
                    <a:lumMod val="10000"/>
                  </a:schemeClr>
                </a:solidFill>
                <a:latin typeface="Rockwell" pitchFamily="18"/>
              </a:rPr>
              <a:t>Lamage</a:t>
            </a:r>
            <a:r>
              <a:rPr lang="en-US" sz="1800" i="1" dirty="0">
                <a:solidFill>
                  <a:schemeClr val="bg1">
                    <a:lumMod val="10000"/>
                  </a:schemeClr>
                </a:solidFill>
                <a:latin typeface="Rockwell" pitchFamily="18"/>
              </a:rPr>
              <a:t> et </a:t>
            </a:r>
            <a:r>
              <a:rPr lang="en-US" sz="1800" i="1" dirty="0" err="1">
                <a:solidFill>
                  <a:schemeClr val="bg1">
                    <a:lumMod val="10000"/>
                  </a:schemeClr>
                </a:solidFill>
                <a:latin typeface="Rockwell" pitchFamily="18"/>
              </a:rPr>
              <a:t>trous</a:t>
            </a:r>
            <a:r>
              <a:rPr lang="en-US" sz="1800" i="1" dirty="0">
                <a:solidFill>
                  <a:schemeClr val="bg1">
                    <a:lumMod val="10000"/>
                  </a:schemeClr>
                </a:solidFill>
                <a:latin typeface="Rockwell" pitchFamily="18"/>
              </a:rPr>
              <a:t> de passage</a:t>
            </a: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r>
              <a:rPr lang="en-US" sz="1800" i="1" dirty="0" err="1">
                <a:solidFill>
                  <a:schemeClr val="bg1">
                    <a:lumMod val="10000"/>
                  </a:schemeClr>
                </a:solidFill>
                <a:latin typeface="Rockwell" pitchFamily="18"/>
              </a:rPr>
              <a:t>Suivant</a:t>
            </a:r>
            <a:r>
              <a:rPr lang="en-US" sz="1800" i="1" dirty="0">
                <a:solidFill>
                  <a:schemeClr val="bg1">
                    <a:lumMod val="10000"/>
                  </a:schemeClr>
                </a:solidFill>
                <a:latin typeface="Rockwell" pitchFamily="18"/>
              </a:rPr>
              <a:t> les </a:t>
            </a:r>
            <a:r>
              <a:rPr lang="en-US" sz="1800" i="1" dirty="0" err="1">
                <a:solidFill>
                  <a:schemeClr val="bg1">
                    <a:lumMod val="10000"/>
                  </a:schemeClr>
                </a:solidFill>
                <a:latin typeface="Rockwell" pitchFamily="18"/>
              </a:rPr>
              <a:t>outils</a:t>
            </a:r>
            <a:r>
              <a:rPr lang="en-US" sz="1800" i="1" dirty="0">
                <a:solidFill>
                  <a:schemeClr val="bg1">
                    <a:lumMod val="10000"/>
                  </a:schemeClr>
                </a:solidFill>
                <a:latin typeface="Rockwell" pitchFamily="18"/>
              </a:rPr>
              <a:t> </a:t>
            </a:r>
            <a:r>
              <a:rPr lang="en-US" sz="1800" i="1" dirty="0" err="1">
                <a:solidFill>
                  <a:schemeClr val="bg1">
                    <a:lumMod val="10000"/>
                  </a:schemeClr>
                </a:solidFill>
                <a:latin typeface="Rockwell" pitchFamily="18"/>
              </a:rPr>
              <a:t>utilises</a:t>
            </a:r>
            <a:r>
              <a:rPr lang="en-US" sz="1800" i="1" dirty="0">
                <a:solidFill>
                  <a:schemeClr val="bg1">
                    <a:lumMod val="10000"/>
                  </a:schemeClr>
                </a:solidFill>
                <a:latin typeface="Rockwell" pitchFamily="18"/>
              </a:rPr>
              <a:t> on distingue :</a:t>
            </a: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 Les </a:t>
            </a:r>
            <a:r>
              <a:rPr lang="en-US" sz="1800" i="1" dirty="0" err="1">
                <a:solidFill>
                  <a:schemeClr val="bg1">
                    <a:lumMod val="10000"/>
                  </a:schemeClr>
                </a:solidFill>
                <a:latin typeface="Rockwell" pitchFamily="18"/>
              </a:rPr>
              <a:t>lamages</a:t>
            </a:r>
            <a:r>
              <a:rPr lang="en-US" sz="1800" i="1" dirty="0">
                <a:solidFill>
                  <a:schemeClr val="bg1">
                    <a:lumMod val="10000"/>
                  </a:schemeClr>
                </a:solidFill>
                <a:latin typeface="Rockwell" pitchFamily="18"/>
              </a:rPr>
              <a:t> pour les </a:t>
            </a:r>
            <a:r>
              <a:rPr lang="en-US" sz="1800" i="1" dirty="0" err="1">
                <a:solidFill>
                  <a:schemeClr val="bg1">
                    <a:lumMod val="10000"/>
                  </a:schemeClr>
                </a:solidFill>
                <a:latin typeface="Rockwell" pitchFamily="18"/>
              </a:rPr>
              <a:t>outils</a:t>
            </a:r>
            <a:r>
              <a:rPr lang="en-US" sz="1800" i="1" dirty="0">
                <a:solidFill>
                  <a:schemeClr val="bg1">
                    <a:lumMod val="10000"/>
                  </a:schemeClr>
                </a:solidFill>
                <a:latin typeface="Rockwell" pitchFamily="18"/>
              </a:rPr>
              <a:t> de </a:t>
            </a:r>
            <a:r>
              <a:rPr lang="en-US" sz="1800" i="1" dirty="0" err="1">
                <a:solidFill>
                  <a:schemeClr val="bg1">
                    <a:lumMod val="10000"/>
                  </a:schemeClr>
                </a:solidFill>
                <a:latin typeface="Rockwell" pitchFamily="18"/>
              </a:rPr>
              <a:t>serrage</a:t>
            </a:r>
            <a:r>
              <a:rPr lang="en-US" sz="1800" i="1" dirty="0">
                <a:solidFill>
                  <a:schemeClr val="bg1">
                    <a:lumMod val="10000"/>
                  </a:schemeClr>
                </a:solidFill>
                <a:latin typeface="Rockwell" pitchFamily="18"/>
              </a:rPr>
              <a:t> </a:t>
            </a:r>
          </a:p>
          <a:p>
            <a:pPr marL="503998" indent="-431999" eaLnBrk="1" fontAlgn="auto">
              <a:spcBef>
                <a:spcPts val="0"/>
              </a:spcBef>
              <a:spcAft>
                <a:spcPts val="0"/>
              </a:spcAft>
              <a:buFont typeface="StarSymbol"/>
              <a:buNone/>
              <a:defRPr/>
            </a:pPr>
            <a:r>
              <a:rPr lang="en-US" sz="1800" i="1" dirty="0">
                <a:solidFill>
                  <a:schemeClr val="bg1">
                    <a:lumMod val="10000"/>
                  </a:schemeClr>
                </a:solidFill>
                <a:latin typeface="Rockwell" pitchFamily="18"/>
              </a:rPr>
              <a:t>non </a:t>
            </a:r>
            <a:r>
              <a:rPr lang="en-US" sz="1800" i="1" dirty="0" err="1">
                <a:solidFill>
                  <a:schemeClr val="bg1">
                    <a:lumMod val="10000"/>
                  </a:schemeClr>
                </a:solidFill>
                <a:latin typeface="Rockwell" pitchFamily="18"/>
              </a:rPr>
              <a:t>débordant</a:t>
            </a: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a:p>
            <a:pPr marL="503998" indent="-431999" eaLnBrk="1" fontAlgn="auto">
              <a:spcBef>
                <a:spcPts val="0"/>
              </a:spcBef>
              <a:spcAft>
                <a:spcPts val="0"/>
              </a:spcAft>
              <a:buFont typeface="StarSymbol"/>
              <a:buNone/>
              <a:defRPr/>
            </a:pPr>
            <a:endParaRPr lang="en-US" sz="1800" i="1" dirty="0">
              <a:solidFill>
                <a:schemeClr val="bg1">
                  <a:lumMod val="10000"/>
                </a:schemeClr>
              </a:solidFill>
              <a:latin typeface="Rockwell" pitchFamily="18"/>
            </a:endParaRPr>
          </a:p>
        </p:txBody>
      </p:sp>
      <p:sp>
        <p:nvSpPr>
          <p:cNvPr id="5" name="ZoneTexte 21">
            <a:extLst>
              <a:ext uri="{FF2B5EF4-FFF2-40B4-BE49-F238E27FC236}">
                <a16:creationId xmlns:a16="http://schemas.microsoft.com/office/drawing/2014/main" id="{F47FCF25-C1E3-4265-9BDA-83A6C2204157}"/>
              </a:ext>
            </a:extLst>
          </p:cNvPr>
          <p:cNvSpPr txBox="1">
            <a:spLocks noChangeArrowheads="1"/>
          </p:cNvSpPr>
          <p:nvPr/>
        </p:nvSpPr>
        <p:spPr bwMode="auto">
          <a:xfrm>
            <a:off x="-74612" y="5921375"/>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18/35</a:t>
            </a:r>
          </a:p>
        </p:txBody>
      </p:sp>
      <p:pic>
        <p:nvPicPr>
          <p:cNvPr id="6" name="Image 5">
            <a:extLst>
              <a:ext uri="{FF2B5EF4-FFF2-40B4-BE49-F238E27FC236}">
                <a16:creationId xmlns:a16="http://schemas.microsoft.com/office/drawing/2014/main" id="{B6652174-3DBF-416B-BD54-472501E38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0613" y="1249646"/>
            <a:ext cx="2774950" cy="1858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21">
            <a:extLst>
              <a:ext uri="{FF2B5EF4-FFF2-40B4-BE49-F238E27FC236}">
                <a16:creationId xmlns:a16="http://schemas.microsoft.com/office/drawing/2014/main" id="{CD912D90-883A-43B0-9957-0D1B86CFD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2685" y="3603623"/>
            <a:ext cx="1509456" cy="144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B1DF512E-84C3-4515-B52F-4F448C7A1873}"/>
              </a:ext>
            </a:extLst>
          </p:cNvPr>
          <p:cNvSpPr/>
          <p:nvPr/>
        </p:nvSpPr>
        <p:spPr>
          <a:xfrm>
            <a:off x="4772025" y="3219450"/>
            <a:ext cx="4173538" cy="647700"/>
          </a:xfrm>
          <a:prstGeom prst="rect">
            <a:avLst/>
          </a:prstGeom>
        </p:spPr>
        <p:txBody>
          <a:bodyPr>
            <a:spAutoFit/>
          </a:bodyPr>
          <a:lstStyle/>
          <a:p>
            <a:pPr marL="503998" indent="-431999" eaLnBrk="1" fontAlgn="auto">
              <a:spcBef>
                <a:spcPts val="0"/>
              </a:spcBef>
              <a:spcAft>
                <a:spcPts val="0"/>
              </a:spcAft>
              <a:buFont typeface="StarSymbol"/>
              <a:buNone/>
              <a:defRPr/>
            </a:pPr>
            <a:r>
              <a:rPr lang="en-US" i="1" dirty="0">
                <a:solidFill>
                  <a:schemeClr val="bg1">
                    <a:lumMod val="10000"/>
                  </a:schemeClr>
                </a:solidFill>
                <a:latin typeface="Rockwell" pitchFamily="18"/>
              </a:rPr>
              <a:t># Les </a:t>
            </a:r>
            <a:r>
              <a:rPr lang="en-US" i="1" dirty="0" err="1">
                <a:solidFill>
                  <a:schemeClr val="bg1">
                    <a:lumMod val="10000"/>
                  </a:schemeClr>
                </a:solidFill>
                <a:latin typeface="Rockwell" pitchFamily="18"/>
              </a:rPr>
              <a:t>lamages</a:t>
            </a:r>
            <a:r>
              <a:rPr lang="en-US" i="1" dirty="0">
                <a:solidFill>
                  <a:schemeClr val="bg1">
                    <a:lumMod val="10000"/>
                  </a:schemeClr>
                </a:solidFill>
                <a:latin typeface="Rockwell" pitchFamily="18"/>
              </a:rPr>
              <a:t> pour </a:t>
            </a:r>
            <a:r>
              <a:rPr lang="en-US" i="1" dirty="0" err="1">
                <a:solidFill>
                  <a:schemeClr val="bg1">
                    <a:lumMod val="10000"/>
                  </a:schemeClr>
                </a:solidFill>
                <a:latin typeface="Rockwell" pitchFamily="18"/>
              </a:rPr>
              <a:t>outils</a:t>
            </a:r>
            <a:r>
              <a:rPr lang="en-US" i="1" dirty="0">
                <a:solidFill>
                  <a:schemeClr val="bg1">
                    <a:lumMod val="10000"/>
                  </a:schemeClr>
                </a:solidFill>
                <a:latin typeface="Rockwell" pitchFamily="18"/>
              </a:rPr>
              <a:t> de </a:t>
            </a:r>
            <a:r>
              <a:rPr lang="en-US" i="1" dirty="0" err="1">
                <a:solidFill>
                  <a:schemeClr val="bg1">
                    <a:lumMod val="10000"/>
                  </a:schemeClr>
                </a:solidFill>
                <a:latin typeface="Rockwell" pitchFamily="18"/>
              </a:rPr>
              <a:t>serrage</a:t>
            </a:r>
            <a:r>
              <a:rPr lang="en-US" i="1" dirty="0">
                <a:solidFill>
                  <a:schemeClr val="bg1">
                    <a:lumMod val="10000"/>
                  </a:schemeClr>
                </a:solidFill>
                <a:latin typeface="Rockwell" pitchFamily="18"/>
              </a:rPr>
              <a:t> </a:t>
            </a:r>
            <a:r>
              <a:rPr lang="en-US" i="1" dirty="0" err="1">
                <a:solidFill>
                  <a:schemeClr val="bg1">
                    <a:lumMod val="10000"/>
                  </a:schemeClr>
                </a:solidFill>
                <a:latin typeface="Rockwell" pitchFamily="18"/>
              </a:rPr>
              <a:t>débordants</a:t>
            </a:r>
            <a:endParaRPr lang="en-US" i="1" dirty="0">
              <a:solidFill>
                <a:schemeClr val="bg1">
                  <a:lumMod val="10000"/>
                </a:schemeClr>
              </a:solidFill>
              <a:latin typeface="Rockwell" pitchFamily="18"/>
            </a:endParaRPr>
          </a:p>
        </p:txBody>
      </p:sp>
      <p:pic>
        <p:nvPicPr>
          <p:cNvPr id="9" name="Image 24">
            <a:extLst>
              <a:ext uri="{FF2B5EF4-FFF2-40B4-BE49-F238E27FC236}">
                <a16:creationId xmlns:a16="http://schemas.microsoft.com/office/drawing/2014/main" id="{A42591B0-10EE-4274-8359-105859D86F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382" y="3603623"/>
            <a:ext cx="137451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9B6D75E9-8507-4F5A-AFF0-1F33CE03CAB4}"/>
              </a:ext>
            </a:extLst>
          </p:cNvPr>
          <p:cNvSpPr txBox="1"/>
          <p:nvPr/>
        </p:nvSpPr>
        <p:spPr>
          <a:xfrm>
            <a:off x="4246563" y="4075113"/>
            <a:ext cx="2265362" cy="1477962"/>
          </a:xfrm>
          <a:prstGeom prst="rect">
            <a:avLst/>
          </a:prstGeom>
          <a:noFill/>
        </p:spPr>
        <p:txBody>
          <a:bodyPr>
            <a:spAutoFit/>
          </a:bodyPr>
          <a:lstStyle/>
          <a:p>
            <a:pPr algn="ctr">
              <a:defRPr/>
            </a:pPr>
            <a:r>
              <a:rPr lang="fr-FR" b="1" dirty="0">
                <a:solidFill>
                  <a:schemeClr val="bg1">
                    <a:lumMod val="10000"/>
                  </a:schemeClr>
                </a:solidFill>
              </a:rPr>
              <a:t>Voir dans le livre ou sur tout autre document de norme la valeur de ces usinages,</a:t>
            </a:r>
          </a:p>
        </p:txBody>
      </p:sp>
    </p:spTree>
    <p:extLst>
      <p:ext uri="{BB962C8B-B14F-4D97-AF65-F5344CB8AC3E}">
        <p14:creationId xmlns:p14="http://schemas.microsoft.com/office/powerpoint/2010/main" val="3016041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26EB589A-EE27-487C-A9B9-25343D01D90D}"/>
              </a:ext>
            </a:extLst>
          </p:cNvPr>
          <p:cNvSpPr txBox="1">
            <a:spLocks noChangeArrowheads="1"/>
          </p:cNvSpPr>
          <p:nvPr/>
        </p:nvSpPr>
        <p:spPr bwMode="auto">
          <a:xfrm>
            <a:off x="-59869" y="5059362"/>
            <a:ext cx="13850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507D77A4-6CBA-49FA-A5DC-34F6C47ABD6C}"/>
              </a:ext>
            </a:extLst>
          </p:cNvPr>
          <p:cNvSpPr txBox="1"/>
          <p:nvPr/>
        </p:nvSpPr>
        <p:spPr>
          <a:xfrm>
            <a:off x="-101599" y="152400"/>
            <a:ext cx="9461500" cy="2800351"/>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goujons :</a:t>
            </a: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sz="2200" b="1" i="1" kern="0" dirty="0">
                <a:solidFill>
                  <a:srgbClr val="FF0000"/>
                </a:solidFill>
                <a:latin typeface="Rockwell" pitchFamily="18"/>
                <a:ea typeface="SimSun" pitchFamily="2"/>
                <a:cs typeface="Rockwell" pitchFamily="18"/>
              </a:rPr>
              <a:t>	</a:t>
            </a:r>
            <a:r>
              <a:rPr lang="en-US" sz="2200" b="1" i="1" kern="0" dirty="0" err="1">
                <a:solidFill>
                  <a:srgbClr val="FF0000"/>
                </a:solidFill>
                <a:latin typeface="Rockwell" pitchFamily="18"/>
                <a:ea typeface="SimSun" pitchFamily="2"/>
                <a:cs typeface="Rockwell" pitchFamily="18"/>
              </a:rPr>
              <a:t>Désignation</a:t>
            </a:r>
            <a:r>
              <a:rPr lang="en-US" sz="2200" b="1" i="1" kern="0" dirty="0">
                <a:solidFill>
                  <a:srgbClr val="FF0000"/>
                </a:solidFill>
                <a:latin typeface="Rockwell" pitchFamily="18"/>
                <a:ea typeface="SimSun" pitchFamily="2"/>
                <a:cs typeface="Rockwell" pitchFamily="18"/>
              </a:rPr>
              <a:t>: Goujon, M12-100,bm 20</a:t>
            </a:r>
          </a:p>
        </p:txBody>
      </p:sp>
      <p:sp>
        <p:nvSpPr>
          <p:cNvPr id="5" name="Forme libre 4">
            <a:hlinkClick r:id="rId3" action="ppaction://hlinksldjump"/>
            <a:extLst>
              <a:ext uri="{FF2B5EF4-FFF2-40B4-BE49-F238E27FC236}">
                <a16:creationId xmlns:a16="http://schemas.microsoft.com/office/drawing/2014/main" id="{4232EB5C-7C19-4656-97A9-99CD9963C3F0}"/>
              </a:ext>
            </a:extLst>
          </p:cNvPr>
          <p:cNvSpPr/>
          <p:nvPr/>
        </p:nvSpPr>
        <p:spPr>
          <a:xfrm rot="10800000">
            <a:off x="8453438" y="0"/>
            <a:ext cx="533400"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pic>
        <p:nvPicPr>
          <p:cNvPr id="6" name="Image 5">
            <a:extLst>
              <a:ext uri="{FF2B5EF4-FFF2-40B4-BE49-F238E27FC236}">
                <a16:creationId xmlns:a16="http://schemas.microsoft.com/office/drawing/2014/main" id="{78C46F28-B4BA-4054-ABE2-E15568C703D3}"/>
              </a:ext>
            </a:extLst>
          </p:cNvPr>
          <p:cNvPicPr>
            <a:picLocks noChangeAspect="1"/>
          </p:cNvPicPr>
          <p:nvPr/>
        </p:nvPicPr>
        <p:blipFill>
          <a:blip r:embed="rId4">
            <a:extLst>
              <a:ext uri="{28A0092B-C50C-407E-A947-70E740481C1C}">
                <a14:useLocalDpi xmlns:a14="http://schemas.microsoft.com/office/drawing/2010/main" val="0"/>
              </a:ext>
            </a:extLst>
          </a:blip>
          <a:srcRect b="6532"/>
          <a:stretch>
            <a:fillRect/>
          </a:stretch>
        </p:blipFill>
        <p:spPr bwMode="auto">
          <a:xfrm>
            <a:off x="112713" y="598488"/>
            <a:ext cx="6210300" cy="206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8">
            <a:extLst>
              <a:ext uri="{FF2B5EF4-FFF2-40B4-BE49-F238E27FC236}">
                <a16:creationId xmlns:a16="http://schemas.microsoft.com/office/drawing/2014/main" id="{9C3401BD-2A22-4327-BD42-C1315FAE485A}"/>
              </a:ext>
            </a:extLst>
          </p:cNvPr>
          <p:cNvSpPr txBox="1">
            <a:spLocks noChangeArrowheads="1"/>
          </p:cNvSpPr>
          <p:nvPr/>
        </p:nvSpPr>
        <p:spPr bwMode="auto">
          <a:xfrm>
            <a:off x="-59868" y="5673724"/>
            <a:ext cx="1122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19/35</a:t>
            </a:r>
          </a:p>
        </p:txBody>
      </p:sp>
      <p:sp>
        <p:nvSpPr>
          <p:cNvPr id="8" name="ZoneTexte 7">
            <a:extLst>
              <a:ext uri="{FF2B5EF4-FFF2-40B4-BE49-F238E27FC236}">
                <a16:creationId xmlns:a16="http://schemas.microsoft.com/office/drawing/2014/main" id="{7319DB09-26B6-481C-B5B6-37E523649577}"/>
              </a:ext>
            </a:extLst>
          </p:cNvPr>
          <p:cNvSpPr txBox="1"/>
          <p:nvPr/>
        </p:nvSpPr>
        <p:spPr>
          <a:xfrm>
            <a:off x="1665288" y="3078163"/>
            <a:ext cx="4872037" cy="307975"/>
          </a:xfrm>
          <a:prstGeom prst="rect">
            <a:avLst/>
          </a:prstGeom>
          <a:noFill/>
        </p:spPr>
        <p:txBody>
          <a:bodyPr>
            <a:spAutoFit/>
          </a:bodyPr>
          <a:lstStyle/>
          <a:p>
            <a:pPr>
              <a:defRPr/>
            </a:pPr>
            <a:r>
              <a:rPr lang="fr-FR" sz="1400" b="1" u="sng" dirty="0">
                <a:solidFill>
                  <a:schemeClr val="bg1">
                    <a:lumMod val="10000"/>
                  </a:schemeClr>
                </a:solidFill>
              </a:rPr>
              <a:t>Pour le montage des goujon il est possible d’utiliser:</a:t>
            </a:r>
          </a:p>
        </p:txBody>
      </p:sp>
      <p:sp>
        <p:nvSpPr>
          <p:cNvPr id="9" name="ZoneTexte 8">
            <a:extLst>
              <a:ext uri="{FF2B5EF4-FFF2-40B4-BE49-F238E27FC236}">
                <a16:creationId xmlns:a16="http://schemas.microsoft.com/office/drawing/2014/main" id="{2ECB13CA-F061-4DA4-A280-5544C52428A7}"/>
              </a:ext>
            </a:extLst>
          </p:cNvPr>
          <p:cNvSpPr txBox="1"/>
          <p:nvPr/>
        </p:nvSpPr>
        <p:spPr>
          <a:xfrm>
            <a:off x="203995" y="3296443"/>
            <a:ext cx="2535237" cy="830263"/>
          </a:xfrm>
          <a:prstGeom prst="rect">
            <a:avLst/>
          </a:prstGeom>
          <a:noFill/>
        </p:spPr>
        <p:txBody>
          <a:bodyPr>
            <a:spAutoFit/>
          </a:bodyPr>
          <a:lstStyle/>
          <a:p>
            <a:pPr>
              <a:defRPr/>
            </a:pPr>
            <a:r>
              <a:rPr lang="fr-FR" sz="1200" dirty="0">
                <a:solidFill>
                  <a:schemeClr val="bg1">
                    <a:lumMod val="10000"/>
                  </a:schemeClr>
                </a:solidFill>
              </a:rPr>
              <a:t>En Actionnant la </a:t>
            </a:r>
            <a:r>
              <a:rPr lang="fr-FR" sz="1200" dirty="0" err="1">
                <a:solidFill>
                  <a:schemeClr val="bg1">
                    <a:lumMod val="10000"/>
                  </a:schemeClr>
                </a:solidFill>
              </a:rPr>
              <a:t>goujonneuse</a:t>
            </a:r>
            <a:r>
              <a:rPr lang="fr-FR" sz="1200" dirty="0">
                <a:solidFill>
                  <a:schemeClr val="bg1">
                    <a:lumMod val="10000"/>
                  </a:schemeClr>
                </a:solidFill>
              </a:rPr>
              <a:t> pour serrer le goujon les galets viennent se coincer contre celui-ci et permettent le vissage,</a:t>
            </a:r>
          </a:p>
        </p:txBody>
      </p:sp>
      <p:sp>
        <p:nvSpPr>
          <p:cNvPr id="11" name="ZoneTexte 10">
            <a:extLst>
              <a:ext uri="{FF2B5EF4-FFF2-40B4-BE49-F238E27FC236}">
                <a16:creationId xmlns:a16="http://schemas.microsoft.com/office/drawing/2014/main" id="{88984E5C-5A00-4083-84E6-4FAEF381D4EE}"/>
              </a:ext>
            </a:extLst>
          </p:cNvPr>
          <p:cNvSpPr txBox="1"/>
          <p:nvPr/>
        </p:nvSpPr>
        <p:spPr>
          <a:xfrm>
            <a:off x="3716338" y="3341291"/>
            <a:ext cx="2606675" cy="830263"/>
          </a:xfrm>
          <a:prstGeom prst="rect">
            <a:avLst/>
          </a:prstGeom>
          <a:noFill/>
        </p:spPr>
        <p:txBody>
          <a:bodyPr>
            <a:spAutoFit/>
          </a:bodyPr>
          <a:lstStyle/>
          <a:p>
            <a:pPr>
              <a:defRPr/>
            </a:pPr>
            <a:r>
              <a:rPr lang="fr-FR" sz="1200" dirty="0">
                <a:solidFill>
                  <a:schemeClr val="bg1">
                    <a:lumMod val="10000"/>
                  </a:schemeClr>
                </a:solidFill>
              </a:rPr>
              <a:t>En utilisant deux écrous les efforts s’opposant agissent par adhérence sur le goujon et permet ainsi de la manœuvrer,</a:t>
            </a:r>
          </a:p>
        </p:txBody>
      </p:sp>
      <p:sp>
        <p:nvSpPr>
          <p:cNvPr id="12" name="ZoneTexte 11">
            <a:extLst>
              <a:ext uri="{FF2B5EF4-FFF2-40B4-BE49-F238E27FC236}">
                <a16:creationId xmlns:a16="http://schemas.microsoft.com/office/drawing/2014/main" id="{C03A1214-2BEA-4B86-917D-069411D7FABC}"/>
              </a:ext>
            </a:extLst>
          </p:cNvPr>
          <p:cNvSpPr txBox="1"/>
          <p:nvPr/>
        </p:nvSpPr>
        <p:spPr>
          <a:xfrm>
            <a:off x="6729412" y="3341291"/>
            <a:ext cx="2538412" cy="831850"/>
          </a:xfrm>
          <a:prstGeom prst="rect">
            <a:avLst/>
          </a:prstGeom>
          <a:noFill/>
        </p:spPr>
        <p:txBody>
          <a:bodyPr>
            <a:spAutoFit/>
          </a:bodyPr>
          <a:lstStyle/>
          <a:p>
            <a:pPr>
              <a:defRPr/>
            </a:pPr>
            <a:r>
              <a:rPr lang="fr-FR" sz="1200" dirty="0">
                <a:solidFill>
                  <a:schemeClr val="bg1">
                    <a:lumMod val="10000"/>
                  </a:schemeClr>
                </a:solidFill>
              </a:rPr>
              <a:t>En Utilisant un écrou monté à cheval sur une vis et le goujon, l’ensemble réagit comme une simple vis,</a:t>
            </a:r>
          </a:p>
        </p:txBody>
      </p:sp>
      <p:pic>
        <p:nvPicPr>
          <p:cNvPr id="13" name="Image 11">
            <a:extLst>
              <a:ext uri="{FF2B5EF4-FFF2-40B4-BE49-F238E27FC236}">
                <a16:creationId xmlns:a16="http://schemas.microsoft.com/office/drawing/2014/main" id="{0E1C0980-F691-43AA-A75B-6774F73FEF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969" y="4122738"/>
            <a:ext cx="2007731" cy="1022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7">
            <a:extLst>
              <a:ext uri="{FF2B5EF4-FFF2-40B4-BE49-F238E27FC236}">
                <a16:creationId xmlns:a16="http://schemas.microsoft.com/office/drawing/2014/main" id="{FD967EE4-51DC-4B73-BD2C-8F65BBA8A8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797547">
            <a:off x="7021988" y="3665890"/>
            <a:ext cx="1313502" cy="225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1">
            <a:extLst>
              <a:ext uri="{FF2B5EF4-FFF2-40B4-BE49-F238E27FC236}">
                <a16:creationId xmlns:a16="http://schemas.microsoft.com/office/drawing/2014/main" id="{370E92C8-02DB-4ED7-AD48-62CC5712C7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982478">
            <a:off x="4274163" y="3666479"/>
            <a:ext cx="1133186" cy="229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46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9" end="9"/>
                                            </p:txEl>
                                          </p:spTgt>
                                        </p:tgtEl>
                                        <p:attrNameLst>
                                          <p:attrName>style.visibility</p:attrName>
                                        </p:attrNameLst>
                                      </p:cBhvr>
                                      <p:to>
                                        <p:strVal val="visible"/>
                                      </p:to>
                                    </p:set>
                                    <p:anim calcmode="lin" valueType="num">
                                      <p:cBhvr additive="base">
                                        <p:cTn id="12"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7" name="Image 6">
            <a:extLst>
              <a:ext uri="{FF2B5EF4-FFF2-40B4-BE49-F238E27FC236}">
                <a16:creationId xmlns:a16="http://schemas.microsoft.com/office/drawing/2014/main" id="{FB19D977-3FB5-44D8-850F-1914E148F7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3463" y="3760293"/>
            <a:ext cx="1439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5">
            <a:extLst>
              <a:ext uri="{FF2B5EF4-FFF2-40B4-BE49-F238E27FC236}">
                <a16:creationId xmlns:a16="http://schemas.microsoft.com/office/drawing/2014/main" id="{FFB0A310-D7C8-43F7-8539-AE81D8339528}"/>
              </a:ext>
            </a:extLst>
          </p:cNvPr>
          <p:cNvSpPr txBox="1">
            <a:spLocks noChangeArrowheads="1"/>
          </p:cNvSpPr>
          <p:nvPr/>
        </p:nvSpPr>
        <p:spPr bwMode="auto">
          <a:xfrm>
            <a:off x="47625" y="5247781"/>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AFDD2873-65D7-4FF2-91A5-66510B988CD6}"/>
              </a:ext>
            </a:extLst>
          </p:cNvPr>
          <p:cNvSpPr txBox="1"/>
          <p:nvPr/>
        </p:nvSpPr>
        <p:spPr>
          <a:xfrm>
            <a:off x="30163" y="1479550"/>
            <a:ext cx="8782050" cy="4927600"/>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endParaRPr lang="en-US" sz="2400" b="1" i="1" u="sng"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sz="2400" b="1" i="1" u="sng"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a:t>
            </a:r>
            <a:r>
              <a:rPr lang="en-US" sz="2400" b="1" i="1" u="sng" kern="0" dirty="0" err="1">
                <a:solidFill>
                  <a:schemeClr val="bg1">
                    <a:lumMod val="10000"/>
                  </a:schemeClr>
                </a:solidFill>
                <a:latin typeface="Rockwell" pitchFamily="18"/>
                <a:ea typeface="SimSun" pitchFamily="2"/>
                <a:cs typeface="Rockwell" pitchFamily="18"/>
              </a:rPr>
              <a:t>écrous</a:t>
            </a:r>
            <a:r>
              <a:rPr lang="en-US" sz="2400" b="1" i="1" u="sng" kern="0" dirty="0">
                <a:solidFill>
                  <a:schemeClr val="bg1">
                    <a:lumMod val="10000"/>
                  </a:schemeClr>
                </a:solidFill>
                <a:latin typeface="Rockwell" pitchFamily="18"/>
                <a:ea typeface="SimSun" pitchFamily="2"/>
                <a:cs typeface="Rockwell" pitchFamily="18"/>
              </a:rPr>
              <a:t>  :	</a:t>
            </a:r>
          </a:p>
          <a:p>
            <a:pPr eaLnBrk="1" fontAlgn="auto">
              <a:spcBef>
                <a:spcPts val="0"/>
              </a:spcBef>
              <a:spcAft>
                <a:spcPts val="0"/>
              </a:spcAft>
              <a:defRPr sz="1800" b="0" i="0" u="none" strike="noStrike" kern="0" cap="none" spc="0" baseline="0">
                <a:solidFill>
                  <a:srgbClr val="000000"/>
                </a:solidFill>
                <a:uFillTx/>
              </a:defRPr>
            </a:pPr>
            <a:r>
              <a:rPr lang="en-US" kern="0" dirty="0">
                <a:solidFill>
                  <a:schemeClr val="bg1">
                    <a:lumMod val="10000"/>
                  </a:schemeClr>
                </a:solidFill>
                <a:latin typeface="Rockwell" pitchFamily="18"/>
                <a:ea typeface="Rockwell" pitchFamily="18"/>
                <a:cs typeface="Rockwell" pitchFamily="18"/>
              </a:rPr>
              <a:t>Les </a:t>
            </a:r>
            <a:r>
              <a:rPr lang="en-US" kern="0" dirty="0" err="1">
                <a:solidFill>
                  <a:schemeClr val="bg1">
                    <a:lumMod val="10000"/>
                  </a:schemeClr>
                </a:solidFill>
                <a:latin typeface="Rockwell" pitchFamily="18"/>
                <a:ea typeface="Rockwell" pitchFamily="18"/>
                <a:cs typeface="Rockwell" pitchFamily="18"/>
              </a:rPr>
              <a:t>principales</a:t>
            </a:r>
            <a:r>
              <a:rPr lang="en-US" kern="0" dirty="0">
                <a:solidFill>
                  <a:schemeClr val="bg1">
                    <a:lumMod val="10000"/>
                  </a:schemeClr>
                </a:solidFill>
                <a:latin typeface="Rockwell" pitchFamily="18"/>
                <a:ea typeface="Rockwell" pitchFamily="18"/>
                <a:cs typeface="Rockwell" pitchFamily="18"/>
              </a:rPr>
              <a:t> </a:t>
            </a:r>
            <a:r>
              <a:rPr lang="en-US" kern="0" dirty="0" err="1">
                <a:solidFill>
                  <a:schemeClr val="bg1">
                    <a:lumMod val="10000"/>
                  </a:schemeClr>
                </a:solidFill>
                <a:latin typeface="Rockwell" pitchFamily="18"/>
                <a:ea typeface="Rockwell" pitchFamily="18"/>
                <a:cs typeface="Rockwell" pitchFamily="18"/>
              </a:rPr>
              <a:t>caractéristiques</a:t>
            </a:r>
            <a:r>
              <a:rPr lang="en-US" kern="0" dirty="0">
                <a:solidFill>
                  <a:schemeClr val="bg1">
                    <a:lumMod val="10000"/>
                  </a:schemeClr>
                </a:solidFill>
                <a:latin typeface="Rockwell" pitchFamily="18"/>
                <a:ea typeface="Rockwell" pitchFamily="18"/>
                <a:cs typeface="Rockwell" pitchFamily="18"/>
              </a:rPr>
              <a:t> d'un </a:t>
            </a:r>
            <a:r>
              <a:rPr lang="en-US" kern="0" dirty="0" err="1">
                <a:solidFill>
                  <a:schemeClr val="bg1">
                    <a:lumMod val="10000"/>
                  </a:schemeClr>
                </a:solidFill>
                <a:latin typeface="Rockwell" pitchFamily="18"/>
                <a:ea typeface="Rockwell" pitchFamily="18"/>
                <a:cs typeface="Rockwell" pitchFamily="18"/>
              </a:rPr>
              <a:t>écrou</a:t>
            </a:r>
            <a:r>
              <a:rPr lang="en-US" kern="0" dirty="0">
                <a:solidFill>
                  <a:schemeClr val="bg1">
                    <a:lumMod val="10000"/>
                  </a:schemeClr>
                </a:solidFill>
                <a:latin typeface="Rockwell" pitchFamily="18"/>
                <a:ea typeface="Rockwell" pitchFamily="18"/>
                <a:cs typeface="Rockwell" pitchFamily="18"/>
              </a:rPr>
              <a:t> </a:t>
            </a:r>
            <a:r>
              <a:rPr lang="en-US" kern="0" dirty="0" err="1">
                <a:solidFill>
                  <a:schemeClr val="bg1">
                    <a:lumMod val="10000"/>
                  </a:schemeClr>
                </a:solidFill>
                <a:latin typeface="Rockwell" pitchFamily="18"/>
                <a:ea typeface="Rockwell" pitchFamily="18"/>
                <a:cs typeface="Rockwell" pitchFamily="18"/>
              </a:rPr>
              <a:t>sont</a:t>
            </a:r>
            <a:r>
              <a:rPr lang="en-US" kern="0" dirty="0">
                <a:solidFill>
                  <a:schemeClr val="bg1">
                    <a:lumMod val="10000"/>
                  </a:schemeClr>
                </a:solidFill>
                <a:latin typeface="Rockwell" pitchFamily="18"/>
                <a:ea typeface="Rockwell" pitchFamily="18"/>
                <a:cs typeface="Rockwell" pitchFamily="18"/>
              </a:rPr>
              <a:t> :</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endParaRPr lang="en-US" kern="0" dirty="0">
              <a:solidFill>
                <a:schemeClr val="bg1">
                  <a:lumMod val="10000"/>
                </a:schemeClr>
              </a:solidFill>
              <a:latin typeface="Rockwell" pitchFamily="18"/>
              <a:ea typeface="Rockwell" pitchFamily="18"/>
              <a:cs typeface="Rockwell" pitchFamily="18"/>
            </a:endParaRP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kern="0" dirty="0">
                <a:solidFill>
                  <a:schemeClr val="bg1">
                    <a:lumMod val="10000"/>
                  </a:schemeClr>
                </a:solidFill>
                <a:latin typeface="Rockwell" pitchFamily="18"/>
                <a:ea typeface="Rockwell" pitchFamily="18"/>
                <a:cs typeface="Rockwell" pitchFamily="18"/>
              </a:rPr>
              <a:t>le </a:t>
            </a:r>
            <a:r>
              <a:rPr lang="en-US" kern="0" dirty="0" err="1">
                <a:solidFill>
                  <a:schemeClr val="bg1">
                    <a:lumMod val="10000"/>
                  </a:schemeClr>
                </a:solidFill>
                <a:latin typeface="Rockwell" pitchFamily="18"/>
                <a:ea typeface="Rockwell" pitchFamily="18"/>
                <a:cs typeface="Rockwell" pitchFamily="18"/>
              </a:rPr>
              <a:t>diamètre</a:t>
            </a:r>
            <a:r>
              <a:rPr lang="en-US" kern="0" dirty="0">
                <a:solidFill>
                  <a:schemeClr val="bg1">
                    <a:lumMod val="10000"/>
                  </a:schemeClr>
                </a:solidFill>
                <a:latin typeface="Rockwell" pitchFamily="18"/>
                <a:ea typeface="Rockwell" pitchFamily="18"/>
                <a:cs typeface="Rockwell" pitchFamily="18"/>
              </a:rPr>
              <a:t> nominal</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kern="0" dirty="0">
                <a:solidFill>
                  <a:schemeClr val="bg1">
                    <a:lumMod val="10000"/>
                  </a:schemeClr>
                </a:solidFill>
                <a:latin typeface="Rockwell" pitchFamily="18"/>
                <a:ea typeface="Rockwell" pitchFamily="18"/>
                <a:cs typeface="Rockwell" pitchFamily="18"/>
              </a:rPr>
              <a:t>le type de filet</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kern="0" dirty="0">
                <a:solidFill>
                  <a:schemeClr val="bg1">
                    <a:lumMod val="10000"/>
                  </a:schemeClr>
                </a:solidFill>
                <a:latin typeface="Rockwell" pitchFamily="18"/>
                <a:ea typeface="Rockwell" pitchFamily="18"/>
                <a:cs typeface="Rockwell" pitchFamily="18"/>
              </a:rPr>
              <a:t>la </a:t>
            </a:r>
            <a:r>
              <a:rPr lang="en-US" kern="0" dirty="0" err="1">
                <a:solidFill>
                  <a:schemeClr val="bg1">
                    <a:lumMod val="10000"/>
                  </a:schemeClr>
                </a:solidFill>
                <a:latin typeface="Rockwell" pitchFamily="18"/>
                <a:ea typeface="Rockwell" pitchFamily="18"/>
                <a:cs typeface="Rockwell" pitchFamily="18"/>
              </a:rPr>
              <a:t>forme</a:t>
            </a:r>
            <a:r>
              <a:rPr lang="en-US" kern="0" dirty="0">
                <a:solidFill>
                  <a:schemeClr val="bg1">
                    <a:lumMod val="10000"/>
                  </a:schemeClr>
                </a:solidFill>
                <a:latin typeface="Rockwell" pitchFamily="18"/>
                <a:ea typeface="Rockwell" pitchFamily="18"/>
                <a:cs typeface="Rockwell" pitchFamily="18"/>
              </a:rPr>
              <a:t> de la tête</a:t>
            </a: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u="sng" kern="0" dirty="0">
                <a:solidFill>
                  <a:schemeClr val="bg1">
                    <a:lumMod val="10000"/>
                  </a:schemeClr>
                </a:solidFill>
                <a:latin typeface="Rockwell" pitchFamily="18"/>
                <a:ea typeface="Rockwell" pitchFamily="18"/>
                <a:cs typeface="Rockwell" pitchFamily="18"/>
              </a:rPr>
              <a:t>  </a:t>
            </a:r>
            <a:r>
              <a:rPr lang="en-US" b="1" i="1" u="sng" kern="0" dirty="0" err="1">
                <a:solidFill>
                  <a:schemeClr val="bg1">
                    <a:lumMod val="10000"/>
                  </a:schemeClr>
                </a:solidFill>
                <a:latin typeface="Rockwell" pitchFamily="18"/>
                <a:ea typeface="Rockwell" pitchFamily="18"/>
                <a:cs typeface="Rockwell" pitchFamily="18"/>
              </a:rPr>
              <a:t>Principales</a:t>
            </a:r>
            <a:r>
              <a:rPr lang="en-US" b="1" i="1" u="sng"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r>
              <a:rPr lang="en-US" b="1" i="1" u="sng" kern="0" dirty="0" err="1">
                <a:solidFill>
                  <a:schemeClr val="bg1">
                    <a:lumMod val="10000"/>
                  </a:schemeClr>
                </a:solidFill>
                <a:latin typeface="Rockwell" pitchFamily="18"/>
                <a:ea typeface="Rockwell" pitchFamily="18"/>
                <a:cs typeface="Rockwell" pitchFamily="18"/>
              </a:rPr>
              <a:t>formes</a:t>
            </a:r>
            <a:r>
              <a:rPr lang="en-US" b="1" i="1" u="sng" kern="0" dirty="0">
                <a:solidFill>
                  <a:schemeClr val="bg1">
                    <a:lumMod val="10000"/>
                  </a:schemeClr>
                </a:solidFill>
                <a:latin typeface="Rockwell" pitchFamily="18"/>
                <a:ea typeface="Rockwell" pitchFamily="18"/>
                <a:cs typeface="Rockwell" pitchFamily="18"/>
              </a:rPr>
              <a:t> </a:t>
            </a:r>
            <a:r>
              <a:rPr lang="en-US" b="1" i="1" u="sng" kern="0" dirty="0" err="1">
                <a:solidFill>
                  <a:schemeClr val="bg1">
                    <a:lumMod val="10000"/>
                  </a:schemeClr>
                </a:solidFill>
                <a:latin typeface="Rockwell" pitchFamily="18"/>
                <a:ea typeface="Rockwell" pitchFamily="18"/>
                <a:cs typeface="Rockwell" pitchFamily="18"/>
              </a:rPr>
              <a:t>d'écrou</a:t>
            </a:r>
            <a:endParaRPr lang="en-US" b="1" i="1" u="sng"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sz="2200" b="1"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p:txBody>
      </p:sp>
      <p:pic>
        <p:nvPicPr>
          <p:cNvPr id="5" name="Image 2">
            <a:extLst>
              <a:ext uri="{FF2B5EF4-FFF2-40B4-BE49-F238E27FC236}">
                <a16:creationId xmlns:a16="http://schemas.microsoft.com/office/drawing/2014/main" id="{A5F15B2D-2ACF-4FC3-AA6D-8A8A61A921D1}"/>
              </a:ext>
            </a:extLst>
          </p:cNvPr>
          <p:cNvPicPr>
            <a:picLocks noChangeAspect="1"/>
          </p:cNvPicPr>
          <p:nvPr/>
        </p:nvPicPr>
        <p:blipFill>
          <a:blip r:embed="rId4">
            <a:extLst>
              <a:ext uri="{28A0092B-C50C-407E-A947-70E740481C1C}">
                <a14:useLocalDpi xmlns:a14="http://schemas.microsoft.com/office/drawing/2010/main" val="0"/>
              </a:ext>
            </a:extLst>
          </a:blip>
          <a:srcRect t="12395" b="17706"/>
          <a:stretch>
            <a:fillRect/>
          </a:stretch>
        </p:blipFill>
        <p:spPr bwMode="auto">
          <a:xfrm>
            <a:off x="3227388" y="2144713"/>
            <a:ext cx="2030412"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
            <a:extLst>
              <a:ext uri="{FF2B5EF4-FFF2-40B4-BE49-F238E27FC236}">
                <a16:creationId xmlns:a16="http://schemas.microsoft.com/office/drawing/2014/main" id="{FC61723B-0AF8-41DB-855E-2DACB390D2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11031" y="2520456"/>
            <a:ext cx="979488"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D37F9E14-7CAA-4FCF-AEFB-6BD0742494B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43325" y="3760293"/>
            <a:ext cx="14398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129EA778-15DA-418B-9D5F-87BA524DED6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32388" y="3760293"/>
            <a:ext cx="14906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a:extLst>
              <a:ext uri="{FF2B5EF4-FFF2-40B4-BE49-F238E27FC236}">
                <a16:creationId xmlns:a16="http://schemas.microsoft.com/office/drawing/2014/main" id="{9FD05075-F48F-401E-A4F2-D4EFEAD298E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572250" y="3760293"/>
            <a:ext cx="14922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561A6E77-D47A-477F-94A7-2FD485569ED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883525" y="3761881"/>
            <a:ext cx="12604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34907A5F-3FC8-417B-BDBF-B852A7FC2DCE}"/>
              </a:ext>
            </a:extLst>
          </p:cNvPr>
          <p:cNvSpPr txBox="1">
            <a:spLocks noChangeArrowheads="1"/>
          </p:cNvSpPr>
          <p:nvPr/>
        </p:nvSpPr>
        <p:spPr bwMode="auto">
          <a:xfrm>
            <a:off x="5489575" y="2174381"/>
            <a:ext cx="39036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Tx/>
              <a:buNone/>
            </a:pPr>
            <a:r>
              <a:rPr lang="en-US" altLang="fr-FR" sz="2200" b="1" i="1" dirty="0" err="1">
                <a:solidFill>
                  <a:srgbClr val="FF0000"/>
                </a:solidFill>
                <a:latin typeface="Rockwell" panose="02060603020205020403" pitchFamily="18" charset="0"/>
                <a:ea typeface="HG Mincho Light J"/>
                <a:cs typeface="Rockwell" panose="02060603020205020403" pitchFamily="18" charset="0"/>
              </a:rPr>
              <a:t>Désignation</a:t>
            </a:r>
            <a:r>
              <a:rPr lang="en-US" altLang="fr-FR" sz="2200" b="1" i="1" dirty="0">
                <a:solidFill>
                  <a:srgbClr val="FF0000"/>
                </a:solidFill>
                <a:latin typeface="Rockwell" panose="02060603020205020403" pitchFamily="18" charset="0"/>
                <a:ea typeface="HG Mincho Light J"/>
                <a:cs typeface="Rockwell" panose="02060603020205020403" pitchFamily="18" charset="0"/>
              </a:rPr>
              <a:t>: </a:t>
            </a:r>
            <a:r>
              <a:rPr lang="en-US" altLang="fr-FR" sz="2200" b="1" i="1" dirty="0" err="1">
                <a:solidFill>
                  <a:srgbClr val="FF0000"/>
                </a:solidFill>
                <a:latin typeface="Rockwell" panose="02060603020205020403" pitchFamily="18" charset="0"/>
                <a:ea typeface="HG Mincho Light J"/>
                <a:cs typeface="Rockwell" panose="02060603020205020403" pitchFamily="18" charset="0"/>
              </a:rPr>
              <a:t>Ecrou</a:t>
            </a:r>
            <a:r>
              <a:rPr lang="en-US" altLang="fr-FR" sz="2200" b="1" i="1" dirty="0">
                <a:solidFill>
                  <a:srgbClr val="FF0000"/>
                </a:solidFill>
                <a:latin typeface="Rockwell" panose="02060603020205020403" pitchFamily="18" charset="0"/>
                <a:ea typeface="HG Mincho Light J"/>
                <a:cs typeface="Rockwell" panose="02060603020205020403" pitchFamily="18" charset="0"/>
              </a:rPr>
              <a:t>, M12</a:t>
            </a:r>
          </a:p>
        </p:txBody>
      </p:sp>
      <p:sp>
        <p:nvSpPr>
          <p:cNvPr id="14" name="ZoneTexte 13">
            <a:extLst>
              <a:ext uri="{FF2B5EF4-FFF2-40B4-BE49-F238E27FC236}">
                <a16:creationId xmlns:a16="http://schemas.microsoft.com/office/drawing/2014/main" id="{800E69F6-C88C-4677-BC3E-FB4EE3D0F7BE}"/>
              </a:ext>
            </a:extLst>
          </p:cNvPr>
          <p:cNvSpPr txBox="1">
            <a:spLocks noChangeArrowheads="1"/>
          </p:cNvSpPr>
          <p:nvPr/>
        </p:nvSpPr>
        <p:spPr bwMode="auto">
          <a:xfrm>
            <a:off x="2374900" y="4831856"/>
            <a:ext cx="431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H</a:t>
            </a:r>
          </a:p>
        </p:txBody>
      </p:sp>
      <p:sp>
        <p:nvSpPr>
          <p:cNvPr id="15" name="ZoneTexte 14">
            <a:extLst>
              <a:ext uri="{FF2B5EF4-FFF2-40B4-BE49-F238E27FC236}">
                <a16:creationId xmlns:a16="http://schemas.microsoft.com/office/drawing/2014/main" id="{554959B8-B205-4950-810B-EA7B19FC6F99}"/>
              </a:ext>
            </a:extLst>
          </p:cNvPr>
          <p:cNvSpPr txBox="1">
            <a:spLocks noChangeArrowheads="1"/>
          </p:cNvSpPr>
          <p:nvPr/>
        </p:nvSpPr>
        <p:spPr bwMode="auto">
          <a:xfrm>
            <a:off x="3448050" y="4931868"/>
            <a:ext cx="2609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Hexagonal Borgne</a:t>
            </a:r>
          </a:p>
        </p:txBody>
      </p:sp>
      <p:sp>
        <p:nvSpPr>
          <p:cNvPr id="16" name="ZoneTexte 15">
            <a:extLst>
              <a:ext uri="{FF2B5EF4-FFF2-40B4-BE49-F238E27FC236}">
                <a16:creationId xmlns:a16="http://schemas.microsoft.com/office/drawing/2014/main" id="{38D1B638-DC78-4C0B-ADE1-21E89A6E37D0}"/>
              </a:ext>
            </a:extLst>
          </p:cNvPr>
          <p:cNvSpPr txBox="1">
            <a:spLocks noChangeArrowheads="1"/>
          </p:cNvSpPr>
          <p:nvPr/>
        </p:nvSpPr>
        <p:spPr bwMode="auto">
          <a:xfrm>
            <a:off x="5556250" y="4931868"/>
            <a:ext cx="692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C</a:t>
            </a:r>
          </a:p>
        </p:txBody>
      </p:sp>
      <p:sp>
        <p:nvSpPr>
          <p:cNvPr id="17" name="ZoneTexte 16">
            <a:extLst>
              <a:ext uri="{FF2B5EF4-FFF2-40B4-BE49-F238E27FC236}">
                <a16:creationId xmlns:a16="http://schemas.microsoft.com/office/drawing/2014/main" id="{BEFF2F08-3CC5-4A3F-B51D-B729BC692AD1}"/>
              </a:ext>
            </a:extLst>
          </p:cNvPr>
          <p:cNvSpPr txBox="1">
            <a:spLocks noChangeArrowheads="1"/>
          </p:cNvSpPr>
          <p:nvPr/>
        </p:nvSpPr>
        <p:spPr bwMode="auto">
          <a:xfrm>
            <a:off x="6657975" y="4931868"/>
            <a:ext cx="55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HE</a:t>
            </a:r>
          </a:p>
        </p:txBody>
      </p:sp>
      <p:sp>
        <p:nvSpPr>
          <p:cNvPr id="18" name="ZoneTexte 17">
            <a:extLst>
              <a:ext uri="{FF2B5EF4-FFF2-40B4-BE49-F238E27FC236}">
                <a16:creationId xmlns:a16="http://schemas.microsoft.com/office/drawing/2014/main" id="{EF8A9E4F-D053-409C-AA2E-68CB43454471}"/>
              </a:ext>
            </a:extLst>
          </p:cNvPr>
          <p:cNvSpPr txBox="1">
            <a:spLocks noChangeArrowheads="1"/>
          </p:cNvSpPr>
          <p:nvPr/>
        </p:nvSpPr>
        <p:spPr bwMode="auto">
          <a:xfrm>
            <a:off x="8288338" y="4931868"/>
            <a:ext cx="290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defRPr/>
            </a:pPr>
            <a:r>
              <a:rPr lang="fr-FR" altLang="fr-FR" dirty="0">
                <a:solidFill>
                  <a:schemeClr val="bg1">
                    <a:lumMod val="10000"/>
                  </a:schemeClr>
                </a:solidFill>
              </a:rPr>
              <a:t>Q</a:t>
            </a:r>
          </a:p>
        </p:txBody>
      </p:sp>
      <p:sp>
        <p:nvSpPr>
          <p:cNvPr id="19" name="ZoneTexte 17">
            <a:extLst>
              <a:ext uri="{FF2B5EF4-FFF2-40B4-BE49-F238E27FC236}">
                <a16:creationId xmlns:a16="http://schemas.microsoft.com/office/drawing/2014/main" id="{669AD0A8-6A94-4ED4-86E7-CDA3BBEE170D}"/>
              </a:ext>
            </a:extLst>
          </p:cNvPr>
          <p:cNvSpPr txBox="1">
            <a:spLocks noChangeArrowheads="1"/>
          </p:cNvSpPr>
          <p:nvPr/>
        </p:nvSpPr>
        <p:spPr bwMode="auto">
          <a:xfrm>
            <a:off x="34925" y="6180138"/>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20/35</a:t>
            </a:r>
          </a:p>
        </p:txBody>
      </p:sp>
      <p:sp>
        <p:nvSpPr>
          <p:cNvPr id="20" name="ZoneTexte 19">
            <a:extLst>
              <a:ext uri="{FF2B5EF4-FFF2-40B4-BE49-F238E27FC236}">
                <a16:creationId xmlns:a16="http://schemas.microsoft.com/office/drawing/2014/main" id="{E8AE80F3-3677-49CF-B57E-9E774FAB19A7}"/>
              </a:ext>
            </a:extLst>
          </p:cNvPr>
          <p:cNvSpPr txBox="1"/>
          <p:nvPr/>
        </p:nvSpPr>
        <p:spPr>
          <a:xfrm>
            <a:off x="196850" y="-127000"/>
            <a:ext cx="5459413" cy="2127250"/>
          </a:xfrm>
          <a:prstGeom prst="rect">
            <a:avLst/>
          </a:prstGeom>
          <a:noFill/>
          <a:ln>
            <a:noFill/>
          </a:ln>
        </p:spPr>
        <p:txBody>
          <a:bodyPr lIns="90004" tIns="44997" rIns="90004" bIns="44997" compatLnSpc="0"/>
          <a:lstStyle/>
          <a:p>
            <a:pPr eaLnBrk="1" fontAlgn="auto">
              <a:spcBef>
                <a:spcPts val="0"/>
              </a:spcBef>
              <a:spcAft>
                <a:spcPts val="0"/>
              </a:spcAft>
              <a:tabLst>
                <a:tab pos="588599" algn="l"/>
              </a:tabLs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a:t>
            </a:r>
            <a:r>
              <a:rPr lang="en-US" sz="2400" b="1" i="1" u="sng" kern="0" dirty="0" err="1">
                <a:solidFill>
                  <a:schemeClr val="bg1">
                    <a:lumMod val="10000"/>
                  </a:schemeClr>
                </a:solidFill>
                <a:latin typeface="Rockwell" pitchFamily="18"/>
                <a:ea typeface="SimSun" pitchFamily="2"/>
                <a:cs typeface="Rockwell" pitchFamily="18"/>
              </a:rPr>
              <a:t>boulons</a:t>
            </a:r>
            <a:r>
              <a:rPr lang="en-US" sz="2400" b="1" i="1" u="sng" kern="0" dirty="0">
                <a:solidFill>
                  <a:schemeClr val="bg1">
                    <a:lumMod val="10000"/>
                  </a:schemeClr>
                </a:solidFill>
                <a:latin typeface="Rockwell" pitchFamily="18"/>
                <a:ea typeface="SimSun" pitchFamily="2"/>
                <a:cs typeface="Rockwell" pitchFamily="18"/>
              </a:rPr>
              <a:t>.</a:t>
            </a: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SimSun" pitchFamily="2"/>
                <a:cs typeface="Rockwell" pitchFamily="18"/>
              </a:rPr>
              <a:t>  Un </a:t>
            </a:r>
            <a:r>
              <a:rPr lang="en-US" b="1" i="1" kern="0" dirty="0" err="1">
                <a:solidFill>
                  <a:schemeClr val="bg1">
                    <a:lumMod val="10000"/>
                  </a:schemeClr>
                </a:solidFill>
                <a:latin typeface="Rockwell" pitchFamily="18"/>
                <a:ea typeface="SimSun" pitchFamily="2"/>
                <a:cs typeface="Rockwell" pitchFamily="18"/>
              </a:rPr>
              <a:t>boulon</a:t>
            </a:r>
            <a:r>
              <a:rPr lang="en-US" b="1" i="1" kern="0" dirty="0">
                <a:solidFill>
                  <a:schemeClr val="bg1">
                    <a:lumMod val="10000"/>
                  </a:schemeClr>
                </a:solidFill>
                <a:latin typeface="Rockwell" pitchFamily="18"/>
                <a:ea typeface="SimSun" pitchFamily="2"/>
                <a:cs typeface="Rockwell" pitchFamily="18"/>
              </a:rPr>
              <a:t> </a:t>
            </a:r>
            <a:r>
              <a:rPr lang="en-US" b="1" i="1" kern="0" dirty="0" err="1">
                <a:solidFill>
                  <a:schemeClr val="bg1">
                    <a:lumMod val="10000"/>
                  </a:schemeClr>
                </a:solidFill>
                <a:latin typeface="Rockwell" pitchFamily="18"/>
                <a:ea typeface="SimSun" pitchFamily="2"/>
                <a:cs typeface="Rockwell" pitchFamily="18"/>
              </a:rPr>
              <a:t>est</a:t>
            </a:r>
            <a:r>
              <a:rPr lang="en-US" b="1" i="1" kern="0" dirty="0">
                <a:solidFill>
                  <a:schemeClr val="bg1">
                    <a:lumMod val="10000"/>
                  </a:schemeClr>
                </a:solidFill>
                <a:latin typeface="Rockwell" pitchFamily="18"/>
                <a:ea typeface="SimSun" pitchFamily="2"/>
                <a:cs typeface="Rockwell" pitchFamily="18"/>
              </a:rPr>
              <a:t> un assemblage </a:t>
            </a:r>
            <a:r>
              <a:rPr lang="en-US" b="1" i="1" kern="0" dirty="0" err="1">
                <a:solidFill>
                  <a:schemeClr val="bg1">
                    <a:lumMod val="10000"/>
                  </a:schemeClr>
                </a:solidFill>
                <a:latin typeface="Rockwell" pitchFamily="18"/>
                <a:ea typeface="SimSun" pitchFamily="2"/>
                <a:cs typeface="Rockwell" pitchFamily="18"/>
              </a:rPr>
              <a:t>d'une</a:t>
            </a:r>
            <a:r>
              <a:rPr lang="en-US" b="1" i="1" kern="0" dirty="0">
                <a:solidFill>
                  <a:schemeClr val="bg1">
                    <a:lumMod val="10000"/>
                  </a:schemeClr>
                </a:solidFill>
                <a:latin typeface="Rockwell" pitchFamily="18"/>
                <a:ea typeface="SimSun" pitchFamily="2"/>
                <a:cs typeface="Rockwell" pitchFamily="18"/>
              </a:rPr>
              <a:t> vis et d'un </a:t>
            </a:r>
            <a:r>
              <a:rPr lang="en-US" b="1" i="1" kern="0" dirty="0" err="1">
                <a:solidFill>
                  <a:schemeClr val="bg1">
                    <a:lumMod val="10000"/>
                  </a:schemeClr>
                </a:solidFill>
                <a:latin typeface="Rockwell" pitchFamily="18"/>
                <a:ea typeface="SimSun" pitchFamily="2"/>
                <a:cs typeface="Rockwell" pitchFamily="18"/>
              </a:rPr>
              <a:t>écrou</a:t>
            </a:r>
            <a:r>
              <a:rPr lang="en-US" b="1" i="1" kern="0" dirty="0">
                <a:solidFill>
                  <a:schemeClr val="bg1">
                    <a:lumMod val="10000"/>
                  </a:schemeClr>
                </a:solidFill>
                <a:latin typeface="Rockwell" pitchFamily="18"/>
                <a:ea typeface="SimSun" pitchFamily="2"/>
                <a:cs typeface="Rockwell" pitchFamily="18"/>
              </a:rPr>
              <a:t>.</a:t>
            </a: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SimSun" pitchFamily="2"/>
                <a:cs typeface="Rockwell" pitchFamily="18"/>
              </a:rPr>
              <a:t>  Il </a:t>
            </a:r>
            <a:r>
              <a:rPr lang="en-US" b="1" i="1" kern="0" dirty="0" err="1">
                <a:solidFill>
                  <a:schemeClr val="bg1">
                    <a:lumMod val="10000"/>
                  </a:schemeClr>
                </a:solidFill>
                <a:latin typeface="Rockwell" pitchFamily="18"/>
                <a:ea typeface="SimSun" pitchFamily="2"/>
                <a:cs typeface="Rockwell" pitchFamily="18"/>
              </a:rPr>
              <a:t>faut</a:t>
            </a:r>
            <a:r>
              <a:rPr lang="en-US" b="1" i="1" kern="0" dirty="0">
                <a:solidFill>
                  <a:schemeClr val="bg1">
                    <a:lumMod val="10000"/>
                  </a:schemeClr>
                </a:solidFill>
                <a:latin typeface="Rockwell" pitchFamily="18"/>
                <a:ea typeface="SimSun" pitchFamily="2"/>
                <a:cs typeface="Rockwell" pitchFamily="18"/>
              </a:rPr>
              <a:t> pour </a:t>
            </a:r>
            <a:r>
              <a:rPr lang="en-US" b="1" i="1" kern="0" dirty="0" err="1">
                <a:solidFill>
                  <a:schemeClr val="bg1">
                    <a:lumMod val="10000"/>
                  </a:schemeClr>
                </a:solidFill>
                <a:latin typeface="Rockwell" pitchFamily="18"/>
                <a:ea typeface="SimSun" pitchFamily="2"/>
                <a:cs typeface="Rockwell" pitchFamily="18"/>
              </a:rPr>
              <a:t>cela</a:t>
            </a:r>
            <a:r>
              <a:rPr lang="en-US" b="1" i="1" kern="0" dirty="0">
                <a:solidFill>
                  <a:schemeClr val="bg1">
                    <a:lumMod val="10000"/>
                  </a:schemeClr>
                </a:solidFill>
                <a:latin typeface="Rockwell" pitchFamily="18"/>
                <a:ea typeface="SimSun" pitchFamily="2"/>
                <a:cs typeface="Rockwell" pitchFamily="18"/>
              </a:rPr>
              <a:t> </a:t>
            </a:r>
            <a:r>
              <a:rPr lang="en-US" b="1" i="1" kern="0" dirty="0" err="1">
                <a:solidFill>
                  <a:schemeClr val="bg1">
                    <a:lumMod val="10000"/>
                  </a:schemeClr>
                </a:solidFill>
                <a:latin typeface="Rockwell" pitchFamily="18"/>
                <a:ea typeface="SimSun" pitchFamily="2"/>
                <a:cs typeface="Rockwell" pitchFamily="18"/>
              </a:rPr>
              <a:t>qu'ils</a:t>
            </a:r>
            <a:r>
              <a:rPr lang="en-US" b="1" i="1" kern="0" dirty="0">
                <a:solidFill>
                  <a:schemeClr val="bg1">
                    <a:lumMod val="10000"/>
                  </a:schemeClr>
                </a:solidFill>
                <a:latin typeface="Rockwell" pitchFamily="18"/>
                <a:ea typeface="SimSun" pitchFamily="2"/>
                <a:cs typeface="Rockwell" pitchFamily="18"/>
              </a:rPr>
              <a:t> </a:t>
            </a:r>
            <a:r>
              <a:rPr lang="en-US" b="1" i="1" kern="0" dirty="0" err="1">
                <a:solidFill>
                  <a:schemeClr val="bg1">
                    <a:lumMod val="10000"/>
                  </a:schemeClr>
                </a:solidFill>
                <a:latin typeface="Rockwell" pitchFamily="18"/>
                <a:ea typeface="SimSun" pitchFamily="2"/>
                <a:cs typeface="Rockwell" pitchFamily="18"/>
              </a:rPr>
              <a:t>aient</a:t>
            </a:r>
            <a:r>
              <a:rPr lang="en-US" b="1" i="1" kern="0" dirty="0">
                <a:solidFill>
                  <a:schemeClr val="bg1">
                    <a:lumMod val="10000"/>
                  </a:schemeClr>
                </a:solidFill>
                <a:latin typeface="Rockwell" pitchFamily="18"/>
                <a:ea typeface="SimSun" pitchFamily="2"/>
                <a:cs typeface="Rockwell" pitchFamily="18"/>
              </a:rPr>
              <a:t> :</a:t>
            </a:r>
          </a:p>
          <a:p>
            <a:pPr eaLnBrk="1" fontAlgn="auto">
              <a:spcBef>
                <a:spcPts val="0"/>
              </a:spcBef>
              <a:spcAft>
                <a:spcPts val="0"/>
              </a:spcAft>
              <a:tabLst>
                <a:tab pos="9144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SimSun" pitchFamily="2"/>
                <a:cs typeface="Rockwell" pitchFamily="18"/>
              </a:rPr>
              <a:t>- un </a:t>
            </a:r>
            <a:r>
              <a:rPr lang="en-US" b="1" i="1" kern="0" dirty="0" err="1">
                <a:solidFill>
                  <a:schemeClr val="bg1">
                    <a:lumMod val="10000"/>
                  </a:schemeClr>
                </a:solidFill>
                <a:latin typeface="Rockwell" pitchFamily="18"/>
                <a:ea typeface="SimSun" pitchFamily="2"/>
                <a:cs typeface="Rockwell" pitchFamily="18"/>
              </a:rPr>
              <a:t>même</a:t>
            </a:r>
            <a:r>
              <a:rPr lang="en-US" b="1" i="1" kern="0" dirty="0">
                <a:solidFill>
                  <a:schemeClr val="bg1">
                    <a:lumMod val="10000"/>
                  </a:schemeClr>
                </a:solidFill>
                <a:latin typeface="Rockwell" pitchFamily="18"/>
                <a:ea typeface="SimSun" pitchFamily="2"/>
                <a:cs typeface="Rockwell" pitchFamily="18"/>
              </a:rPr>
              <a:t> type de filet</a:t>
            </a:r>
          </a:p>
          <a:p>
            <a:pPr eaLnBrk="1" fontAlgn="auto">
              <a:spcBef>
                <a:spcPts val="0"/>
              </a:spcBef>
              <a:spcAft>
                <a:spcPts val="0"/>
              </a:spcAft>
              <a:tabLst>
                <a:tab pos="9144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SimSun" pitchFamily="2"/>
                <a:cs typeface="Rockwell" pitchFamily="18"/>
              </a:rPr>
              <a:t>- un </a:t>
            </a:r>
            <a:r>
              <a:rPr lang="en-US" b="1" i="1" kern="0" dirty="0" err="1">
                <a:solidFill>
                  <a:schemeClr val="bg1">
                    <a:lumMod val="10000"/>
                  </a:schemeClr>
                </a:solidFill>
                <a:latin typeface="Rockwell" pitchFamily="18"/>
                <a:ea typeface="SimSun" pitchFamily="2"/>
                <a:cs typeface="Rockwell" pitchFamily="18"/>
              </a:rPr>
              <a:t>diamètre</a:t>
            </a:r>
            <a:r>
              <a:rPr lang="en-US" b="1" i="1" kern="0" dirty="0">
                <a:solidFill>
                  <a:schemeClr val="bg1">
                    <a:lumMod val="10000"/>
                  </a:schemeClr>
                </a:solidFill>
                <a:latin typeface="Rockwell" pitchFamily="18"/>
                <a:ea typeface="SimSun" pitchFamily="2"/>
                <a:cs typeface="Rockwell" pitchFamily="18"/>
              </a:rPr>
              <a:t> nominal </a:t>
            </a:r>
            <a:r>
              <a:rPr lang="en-US" b="1" i="1" kern="0" dirty="0" err="1">
                <a:solidFill>
                  <a:schemeClr val="bg1">
                    <a:lumMod val="10000"/>
                  </a:schemeClr>
                </a:solidFill>
                <a:latin typeface="Rockwell" pitchFamily="18"/>
                <a:ea typeface="SimSun" pitchFamily="2"/>
                <a:cs typeface="Rockwell" pitchFamily="18"/>
              </a:rPr>
              <a:t>identique</a:t>
            </a:r>
            <a:r>
              <a:rPr lang="en-US" b="1" i="1" kern="0" dirty="0">
                <a:solidFill>
                  <a:schemeClr val="bg1">
                    <a:lumMod val="10000"/>
                  </a:schemeClr>
                </a:solidFill>
                <a:latin typeface="Rockwell" pitchFamily="18"/>
                <a:ea typeface="SimSun" pitchFamily="2"/>
                <a:cs typeface="Rockwell" pitchFamily="18"/>
              </a:rPr>
              <a:t>.</a:t>
            </a:r>
          </a:p>
        </p:txBody>
      </p:sp>
      <p:pic>
        <p:nvPicPr>
          <p:cNvPr id="21" name="Image 20">
            <a:extLst>
              <a:ext uri="{FF2B5EF4-FFF2-40B4-BE49-F238E27FC236}">
                <a16:creationId xmlns:a16="http://schemas.microsoft.com/office/drawing/2014/main" id="{8FC4D12B-FBD4-4CDC-A885-8C37A2975F7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565650" y="811213"/>
            <a:ext cx="1847850" cy="136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25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499"/>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p:bldP spid="15" grpId="0"/>
      <p:bldP spid="16" grpId="0"/>
      <p:bldP spid="17" grpId="0"/>
      <p:bldP spid="18" grpId="0"/>
      <p:bldP spid="2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6672F08E-926B-44A7-8BAB-7AB724EABE76}"/>
              </a:ext>
            </a:extLst>
          </p:cNvPr>
          <p:cNvSpPr txBox="1">
            <a:spLocks noChangeArrowheads="1"/>
          </p:cNvSpPr>
          <p:nvPr/>
        </p:nvSpPr>
        <p:spPr bwMode="auto">
          <a:xfrm>
            <a:off x="-180975" y="5333206"/>
            <a:ext cx="142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F0850C1E-C1B2-4CA4-8EF2-7870A74DB362}"/>
              </a:ext>
            </a:extLst>
          </p:cNvPr>
          <p:cNvSpPr txBox="1"/>
          <p:nvPr/>
        </p:nvSpPr>
        <p:spPr>
          <a:xfrm>
            <a:off x="0" y="105568"/>
            <a:ext cx="9202738" cy="4932363"/>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sz="2400" b="1" i="1" u="sng" kern="0" dirty="0" err="1">
                <a:solidFill>
                  <a:schemeClr val="bg1">
                    <a:lumMod val="10000"/>
                  </a:schemeClr>
                </a:solidFill>
                <a:latin typeface="Rockwell" pitchFamily="18"/>
                <a:ea typeface="SimSun" pitchFamily="2"/>
                <a:cs typeface="Rockwell" pitchFamily="18"/>
              </a:rPr>
              <a:t>L'</a:t>
            </a:r>
            <a:r>
              <a:rPr lang="en-US" sz="2400" b="1" i="1" u="sng" kern="0" dirty="0" err="1">
                <a:solidFill>
                  <a:schemeClr val="bg1">
                    <a:lumMod val="10000"/>
                  </a:schemeClr>
                </a:solidFill>
                <a:latin typeface="Rockwell" pitchFamily="18"/>
                <a:ea typeface="Rockwell" pitchFamily="18"/>
                <a:cs typeface="Rockwell" pitchFamily="18"/>
              </a:rPr>
              <a:t>Ecrou</a:t>
            </a:r>
            <a:r>
              <a:rPr lang="en-US" sz="2400" b="1" i="1" u="sng" kern="0" dirty="0">
                <a:solidFill>
                  <a:schemeClr val="bg1">
                    <a:lumMod val="10000"/>
                  </a:schemeClr>
                </a:solidFill>
                <a:latin typeface="Rockwell" pitchFamily="18"/>
                <a:ea typeface="Rockwell" pitchFamily="18"/>
                <a:cs typeface="Rockwell" pitchFamily="18"/>
              </a:rPr>
              <a:t> à </a:t>
            </a:r>
            <a:r>
              <a:rPr lang="en-US" sz="2400" b="1" i="1" u="sng" kern="0" dirty="0" err="1">
                <a:solidFill>
                  <a:schemeClr val="bg1">
                    <a:lumMod val="10000"/>
                  </a:schemeClr>
                </a:solidFill>
                <a:latin typeface="Rockwell" pitchFamily="18"/>
                <a:ea typeface="Rockwell" pitchFamily="18"/>
                <a:cs typeface="Rockwell" pitchFamily="18"/>
              </a:rPr>
              <a:t>créneaux</a:t>
            </a:r>
            <a:r>
              <a:rPr lang="en-US" sz="2400" b="1" i="1" u="sng" kern="0" dirty="0">
                <a:solidFill>
                  <a:schemeClr val="bg1">
                    <a:lumMod val="10000"/>
                  </a:schemeClr>
                </a:solidFill>
                <a:latin typeface="Rockwell" pitchFamily="18"/>
                <a:ea typeface="Rockwell" pitchFamily="18"/>
                <a:cs typeface="Rockwell" pitchFamily="18"/>
              </a:rPr>
              <a:t> et </a:t>
            </a:r>
            <a:r>
              <a:rPr lang="en-US" sz="2400" b="1" i="1" u="sng" kern="0" dirty="0" err="1">
                <a:solidFill>
                  <a:schemeClr val="bg1">
                    <a:lumMod val="10000"/>
                  </a:schemeClr>
                </a:solidFill>
                <a:latin typeface="Rockwell" pitchFamily="18"/>
                <a:ea typeface="Rockwell" pitchFamily="18"/>
                <a:cs typeface="Rockwell" pitchFamily="18"/>
              </a:rPr>
              <a:t>goupille</a:t>
            </a:r>
            <a:r>
              <a:rPr lang="en-US" sz="2400" b="1" i="1" u="sng" kern="0" dirty="0">
                <a:solidFill>
                  <a:schemeClr val="bg1">
                    <a:lumMod val="10000"/>
                  </a:schemeClr>
                </a:solidFill>
                <a:latin typeface="Rockwell" pitchFamily="18"/>
                <a:ea typeface="Rockwell" pitchFamily="18"/>
                <a:cs typeface="Rockwell" pitchFamily="18"/>
              </a:rPr>
              <a:t> </a:t>
            </a:r>
            <a:r>
              <a:rPr lang="en-US" sz="2400" b="1" i="1" u="sng" kern="0" dirty="0" err="1">
                <a:solidFill>
                  <a:schemeClr val="bg1">
                    <a:lumMod val="10000"/>
                  </a:schemeClr>
                </a:solidFill>
                <a:latin typeface="Rockwell" pitchFamily="18"/>
                <a:ea typeface="Rockwell" pitchFamily="18"/>
                <a:cs typeface="Rockwell" pitchFamily="18"/>
              </a:rPr>
              <a:t>fendue</a:t>
            </a:r>
            <a:r>
              <a:rPr lang="en-US" sz="2400" b="1" i="1" u="sng" kern="0" dirty="0">
                <a:solidFill>
                  <a:schemeClr val="bg1">
                    <a:lumMod val="10000"/>
                  </a:schemeClr>
                </a:solidFill>
                <a:latin typeface="Rockwell" pitchFamily="18"/>
                <a:ea typeface="SimSun" pitchFamily="2"/>
                <a:cs typeface="Rockwell" pitchFamily="18"/>
              </a:rPr>
              <a:t>: </a:t>
            </a:r>
            <a:r>
              <a:rPr lang="en-US" sz="2400" b="1" i="1" u="sng"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kern="0" dirty="0">
                <a:solidFill>
                  <a:schemeClr val="bg1">
                    <a:lumMod val="10000"/>
                  </a:schemeClr>
                </a:solidFill>
                <a:latin typeface="Rockwell" pitchFamily="18"/>
                <a:ea typeface="Rockwell" pitchFamily="18"/>
                <a:cs typeface="Rockwell" pitchFamily="18"/>
              </a:rPr>
              <a:t>  Le </a:t>
            </a:r>
            <a:r>
              <a:rPr lang="en-US" b="1" kern="0" dirty="0" err="1">
                <a:solidFill>
                  <a:schemeClr val="bg1">
                    <a:lumMod val="10000"/>
                  </a:schemeClr>
                </a:solidFill>
                <a:latin typeface="Rockwell" pitchFamily="18"/>
                <a:ea typeface="Rockwell" pitchFamily="18"/>
                <a:cs typeface="Rockwell" pitchFamily="18"/>
              </a:rPr>
              <a:t>freinage</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est</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réalisé</a:t>
            </a:r>
            <a:r>
              <a:rPr lang="en-US" b="1" kern="0" dirty="0">
                <a:solidFill>
                  <a:schemeClr val="bg1">
                    <a:lumMod val="10000"/>
                  </a:schemeClr>
                </a:solidFill>
                <a:latin typeface="Rockwell" pitchFamily="18"/>
                <a:ea typeface="Rockwell" pitchFamily="18"/>
                <a:cs typeface="Rockwell" pitchFamily="18"/>
              </a:rPr>
              <a:t> par </a:t>
            </a:r>
            <a:r>
              <a:rPr lang="en-US" b="1" kern="0" dirty="0" err="1">
                <a:solidFill>
                  <a:schemeClr val="bg1">
                    <a:lumMod val="10000"/>
                  </a:schemeClr>
                </a:solidFill>
                <a:latin typeface="Rockwell" pitchFamily="18"/>
                <a:ea typeface="Rockwell" pitchFamily="18"/>
                <a:cs typeface="Rockwell" pitchFamily="18"/>
              </a:rPr>
              <a:t>l'intermédiaire</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d'une</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goupille</a:t>
            </a: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cylindrique</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fendue</a:t>
            </a:r>
            <a:r>
              <a:rPr lang="en-US" b="1" kern="0" dirty="0">
                <a:solidFill>
                  <a:schemeClr val="bg1">
                    <a:lumMod val="10000"/>
                  </a:schemeClr>
                </a:solidFill>
                <a:latin typeface="Rockwell" pitchFamily="18"/>
                <a:ea typeface="Rockwell" pitchFamily="18"/>
                <a:cs typeface="Rockwell" pitchFamily="18"/>
              </a:rPr>
              <a:t> passant dans </a:t>
            </a:r>
            <a:r>
              <a:rPr lang="en-US" b="1" kern="0" dirty="0" err="1">
                <a:solidFill>
                  <a:schemeClr val="bg1">
                    <a:lumMod val="10000"/>
                  </a:schemeClr>
                </a:solidFill>
                <a:latin typeface="Rockwell" pitchFamily="18"/>
                <a:ea typeface="Rockwell" pitchFamily="18"/>
                <a:cs typeface="Rockwell" pitchFamily="18"/>
              </a:rPr>
              <a:t>l'un</a:t>
            </a:r>
            <a:r>
              <a:rPr lang="en-US" b="1" kern="0" dirty="0">
                <a:solidFill>
                  <a:schemeClr val="bg1">
                    <a:lumMod val="10000"/>
                  </a:schemeClr>
                </a:solidFill>
                <a:latin typeface="Rockwell" pitchFamily="18"/>
                <a:ea typeface="Rockwell" pitchFamily="18"/>
                <a:cs typeface="Rockwell" pitchFamily="18"/>
              </a:rPr>
              <a:t> des </a:t>
            </a:r>
            <a:r>
              <a:rPr lang="en-US" b="1" kern="0" dirty="0" err="1">
                <a:solidFill>
                  <a:schemeClr val="bg1">
                    <a:lumMod val="10000"/>
                  </a:schemeClr>
                </a:solidFill>
                <a:latin typeface="Rockwell" pitchFamily="18"/>
                <a:ea typeface="Rockwell" pitchFamily="18"/>
                <a:cs typeface="Rockwell" pitchFamily="18"/>
              </a:rPr>
              <a:t>créneaux</a:t>
            </a:r>
            <a:r>
              <a:rPr lang="en-US" b="1" kern="0" dirty="0">
                <a:solidFill>
                  <a:schemeClr val="bg1">
                    <a:lumMod val="10000"/>
                  </a:schemeClr>
                </a:solidFill>
                <a:latin typeface="Rockwell" pitchFamily="18"/>
                <a:ea typeface="Rockwell" pitchFamily="18"/>
                <a:cs typeface="Rockwell" pitchFamily="18"/>
              </a:rPr>
              <a:t> de </a:t>
            </a:r>
          </a:p>
          <a:p>
            <a:pPr eaLnBrk="1" fontAlgn="auto">
              <a:spcBef>
                <a:spcPts val="0"/>
              </a:spcBef>
              <a:spcAft>
                <a:spcPts val="0"/>
              </a:spcAft>
              <a:defRPr sz="1800" b="0" i="0" u="none" strike="noStrike" kern="0" cap="none" spc="0" baseline="0">
                <a:solidFill>
                  <a:srgbClr val="000000"/>
                </a:solidFill>
                <a:uFillTx/>
              </a:defRPr>
            </a:pPr>
            <a:r>
              <a:rPr lang="en-US" b="1" kern="0" dirty="0" err="1">
                <a:solidFill>
                  <a:schemeClr val="bg1">
                    <a:lumMod val="10000"/>
                  </a:schemeClr>
                </a:solidFill>
                <a:latin typeface="Rockwell" pitchFamily="18"/>
                <a:ea typeface="Rockwell" pitchFamily="18"/>
                <a:cs typeface="Rockwell" pitchFamily="18"/>
              </a:rPr>
              <a:t>l'écrou</a:t>
            </a:r>
            <a:r>
              <a:rPr lang="en-US" b="1" kern="0" dirty="0">
                <a:solidFill>
                  <a:schemeClr val="bg1">
                    <a:lumMod val="10000"/>
                  </a:schemeClr>
                </a:solidFill>
                <a:latin typeface="Rockwell" pitchFamily="18"/>
                <a:ea typeface="Rockwell" pitchFamily="18"/>
                <a:cs typeface="Rockwell" pitchFamily="18"/>
              </a:rPr>
              <a:t> et dans un </a:t>
            </a:r>
            <a:r>
              <a:rPr lang="en-US" b="1" kern="0" dirty="0" err="1">
                <a:solidFill>
                  <a:schemeClr val="bg1">
                    <a:lumMod val="10000"/>
                  </a:schemeClr>
                </a:solidFill>
                <a:latin typeface="Rockwell" pitchFamily="18"/>
                <a:ea typeface="Rockwell" pitchFamily="18"/>
                <a:cs typeface="Rockwell" pitchFamily="18"/>
              </a:rPr>
              <a:t>trou</a:t>
            </a:r>
            <a:r>
              <a:rPr lang="en-US" b="1" kern="0" dirty="0">
                <a:solidFill>
                  <a:schemeClr val="bg1">
                    <a:lumMod val="10000"/>
                  </a:schemeClr>
                </a:solidFill>
                <a:latin typeface="Rockwell" pitchFamily="18"/>
                <a:ea typeface="Rockwell" pitchFamily="18"/>
                <a:cs typeface="Rockwell" pitchFamily="18"/>
              </a:rPr>
              <a:t> </a:t>
            </a:r>
            <a:r>
              <a:rPr lang="en-US" b="1" kern="0" dirty="0" err="1">
                <a:solidFill>
                  <a:schemeClr val="bg1">
                    <a:lumMod val="10000"/>
                  </a:schemeClr>
                </a:solidFill>
                <a:latin typeface="Rockwell" pitchFamily="18"/>
                <a:ea typeface="Rockwell" pitchFamily="18"/>
                <a:cs typeface="Rockwell" pitchFamily="18"/>
              </a:rPr>
              <a:t>réalisé</a:t>
            </a:r>
            <a:r>
              <a:rPr lang="en-US" b="1" kern="0" dirty="0">
                <a:solidFill>
                  <a:schemeClr val="bg1">
                    <a:lumMod val="10000"/>
                  </a:schemeClr>
                </a:solidFill>
                <a:latin typeface="Rockwell" pitchFamily="18"/>
                <a:ea typeface="Rockwell" pitchFamily="18"/>
                <a:cs typeface="Rockwell" pitchFamily="18"/>
              </a:rPr>
              <a:t> dans la vis </a:t>
            </a:r>
            <a:r>
              <a:rPr lang="en-US" b="1" kern="0" dirty="0" err="1">
                <a:solidFill>
                  <a:schemeClr val="bg1">
                    <a:lumMod val="10000"/>
                  </a:schemeClr>
                </a:solidFill>
                <a:latin typeface="Rockwell" pitchFamily="18"/>
                <a:ea typeface="Rockwell" pitchFamily="18"/>
                <a:cs typeface="Rockwell" pitchFamily="18"/>
              </a:rPr>
              <a:t>préalablement</a:t>
            </a:r>
            <a:r>
              <a:rPr lang="en-US" b="1" kern="0" dirty="0">
                <a:solidFill>
                  <a:schemeClr val="bg1">
                    <a:lumMod val="10000"/>
                  </a:schemeClr>
                </a:solidFill>
                <a:latin typeface="Rockwell" pitchFamily="18"/>
                <a:ea typeface="Rockwell" pitchFamily="18"/>
                <a:cs typeface="Rockwell" pitchFamily="18"/>
              </a:rPr>
              <a:t>.</a:t>
            </a: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p:txBody>
      </p:sp>
      <p:pic>
        <p:nvPicPr>
          <p:cNvPr id="5" name="Image 3">
            <a:extLst>
              <a:ext uri="{FF2B5EF4-FFF2-40B4-BE49-F238E27FC236}">
                <a16:creationId xmlns:a16="http://schemas.microsoft.com/office/drawing/2014/main" id="{2ACDFC81-F11E-4EDD-A008-4B3E4BEB50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1520031"/>
            <a:ext cx="15430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5446F5A6-7753-41F1-BF33-997812657B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5325" y="1766093"/>
            <a:ext cx="4841875" cy="247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63ADA1AB-5BF9-4E50-B988-CAA1060BD408}"/>
              </a:ext>
            </a:extLst>
          </p:cNvPr>
          <p:cNvSpPr txBox="1">
            <a:spLocks noChangeArrowheads="1"/>
          </p:cNvSpPr>
          <p:nvPr/>
        </p:nvSpPr>
        <p:spPr bwMode="auto">
          <a:xfrm>
            <a:off x="2892425" y="4299743"/>
            <a:ext cx="6840538"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Tx/>
              <a:buNone/>
            </a:pPr>
            <a:r>
              <a:rPr lang="en-US" altLang="fr-FR" sz="2200" b="1" i="1" dirty="0" err="1">
                <a:solidFill>
                  <a:srgbClr val="FF0000"/>
                </a:solidFill>
                <a:latin typeface="Rockwell" panose="02060603020205020403" pitchFamily="18" charset="0"/>
                <a:ea typeface="HG Mincho Light J"/>
                <a:cs typeface="Rockwell" panose="02060603020205020403" pitchFamily="18" charset="0"/>
              </a:rPr>
              <a:t>Désignation</a:t>
            </a:r>
            <a:r>
              <a:rPr lang="en-US" altLang="fr-FR" sz="2200" b="1" i="1" dirty="0">
                <a:solidFill>
                  <a:srgbClr val="FF0000"/>
                </a:solidFill>
                <a:latin typeface="Rockwell" panose="02060603020205020403" pitchFamily="18" charset="0"/>
                <a:ea typeface="HG Mincho Light J"/>
                <a:cs typeface="Rockwell" panose="02060603020205020403" pitchFamily="18" charset="0"/>
              </a:rPr>
              <a:t>:     	</a:t>
            </a:r>
          </a:p>
          <a:p>
            <a:pPr eaLnBrk="1">
              <a:spcBef>
                <a:spcPct val="0"/>
              </a:spcBef>
              <a:buFontTx/>
              <a:buNone/>
            </a:pPr>
            <a:r>
              <a:rPr lang="en-US" altLang="fr-FR" sz="2200" b="1" i="1" dirty="0">
                <a:solidFill>
                  <a:srgbClr val="FF0000"/>
                </a:solidFill>
                <a:latin typeface="Rockwell" panose="02060603020205020403" pitchFamily="18" charset="0"/>
                <a:ea typeface="HG Mincho Light J"/>
                <a:cs typeface="Rockwell" panose="02060603020205020403" pitchFamily="18" charset="0"/>
              </a:rPr>
              <a:t>		 </a:t>
            </a:r>
            <a:r>
              <a:rPr lang="en-US" altLang="fr-FR" sz="2200" b="1" i="1" dirty="0" err="1">
                <a:solidFill>
                  <a:srgbClr val="FF0000"/>
                </a:solidFill>
                <a:latin typeface="Rockwell" panose="02060603020205020403" pitchFamily="18" charset="0"/>
                <a:ea typeface="HG Mincho Light J"/>
                <a:cs typeface="Rockwell" panose="02060603020205020403" pitchFamily="18" charset="0"/>
              </a:rPr>
              <a:t>Ecrou</a:t>
            </a:r>
            <a:r>
              <a:rPr lang="en-US" altLang="fr-FR" sz="2200" b="1" i="1" dirty="0">
                <a:solidFill>
                  <a:srgbClr val="FF0000"/>
                </a:solidFill>
                <a:latin typeface="Rockwell" panose="02060603020205020403" pitchFamily="18" charset="0"/>
                <a:ea typeface="HG Mincho Light J"/>
                <a:cs typeface="Rockwell" panose="02060603020205020403" pitchFamily="18" charset="0"/>
              </a:rPr>
              <a:t> HK, M10, GoupilleV,2.5-18</a:t>
            </a:r>
          </a:p>
        </p:txBody>
      </p:sp>
      <p:sp>
        <p:nvSpPr>
          <p:cNvPr id="8" name="Forme libre 10">
            <a:hlinkClick r:id="rId5" action="ppaction://hlinksldjump"/>
            <a:extLst>
              <a:ext uri="{FF2B5EF4-FFF2-40B4-BE49-F238E27FC236}">
                <a16:creationId xmlns:a16="http://schemas.microsoft.com/office/drawing/2014/main" id="{820A2ADB-65F1-460C-B029-175A5C235986}"/>
              </a:ext>
            </a:extLst>
          </p:cNvPr>
          <p:cNvSpPr/>
          <p:nvPr/>
        </p:nvSpPr>
        <p:spPr>
          <a:xfrm rot="10800000">
            <a:off x="8448675" y="3672681"/>
            <a:ext cx="533400" cy="479425"/>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9" name="ZoneTexte 8">
            <a:extLst>
              <a:ext uri="{FF2B5EF4-FFF2-40B4-BE49-F238E27FC236}">
                <a16:creationId xmlns:a16="http://schemas.microsoft.com/office/drawing/2014/main" id="{A4FABA3B-01A9-4913-A2AE-07E8E30EA78A}"/>
              </a:ext>
            </a:extLst>
          </p:cNvPr>
          <p:cNvSpPr txBox="1">
            <a:spLocks noChangeArrowheads="1"/>
          </p:cNvSpPr>
          <p:nvPr/>
        </p:nvSpPr>
        <p:spPr bwMode="auto">
          <a:xfrm>
            <a:off x="-180975" y="5977731"/>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21/35</a:t>
            </a:r>
          </a:p>
        </p:txBody>
      </p:sp>
    </p:spTree>
    <p:extLst>
      <p:ext uri="{BB962C8B-B14F-4D97-AF65-F5344CB8AC3E}">
        <p14:creationId xmlns:p14="http://schemas.microsoft.com/office/powerpoint/2010/main" val="232382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ZoneTexte 5">
            <a:extLst>
              <a:ext uri="{FF2B5EF4-FFF2-40B4-BE49-F238E27FC236}">
                <a16:creationId xmlns:a16="http://schemas.microsoft.com/office/drawing/2014/main" id="{8666ABBD-33F0-4B2B-A654-30C1703B96F0}"/>
              </a:ext>
            </a:extLst>
          </p:cNvPr>
          <p:cNvSpPr txBox="1">
            <a:spLocks noChangeArrowheads="1"/>
          </p:cNvSpPr>
          <p:nvPr/>
        </p:nvSpPr>
        <p:spPr bwMode="auto">
          <a:xfrm>
            <a:off x="182563" y="5392655"/>
            <a:ext cx="5090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800">
                <a:latin typeface="Arial" panose="020B0604020202020204" pitchFamily="34" charset="0"/>
              </a:rPr>
              <a:t>11:10</a:t>
            </a:r>
          </a:p>
        </p:txBody>
      </p:sp>
      <p:sp>
        <p:nvSpPr>
          <p:cNvPr id="4" name="ZoneTexte 3">
            <a:extLst>
              <a:ext uri="{FF2B5EF4-FFF2-40B4-BE49-F238E27FC236}">
                <a16:creationId xmlns:a16="http://schemas.microsoft.com/office/drawing/2014/main" id="{085285C4-044E-45DF-8A1C-6B1B3EF3752C}"/>
              </a:ext>
            </a:extLst>
          </p:cNvPr>
          <p:cNvSpPr txBox="1"/>
          <p:nvPr/>
        </p:nvSpPr>
        <p:spPr>
          <a:xfrm>
            <a:off x="114300" y="0"/>
            <a:ext cx="9202738" cy="8115300"/>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vis de pression  : </a:t>
            </a:r>
          </a:p>
          <a:p>
            <a:pPr eaLnBrk="1" fontAlgn="auto">
              <a:spcBef>
                <a:spcPts val="0"/>
              </a:spcBef>
              <a:spcAft>
                <a:spcPts val="0"/>
              </a:spcAft>
              <a:defRPr sz="1800" b="0" i="0" u="none" strike="noStrike" kern="0" cap="none" spc="0" baseline="0">
                <a:solidFill>
                  <a:srgbClr val="000000"/>
                </a:solidFill>
                <a:uFillTx/>
              </a:defRPr>
            </a:pPr>
            <a:endParaRPr lang="en-US" sz="2400" b="1" i="1" u="sng"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On distingue pour </a:t>
            </a:r>
            <a:r>
              <a:rPr lang="en-US" b="1" i="1" kern="0" dirty="0" err="1">
                <a:solidFill>
                  <a:schemeClr val="bg1">
                    <a:lumMod val="10000"/>
                  </a:schemeClr>
                </a:solidFill>
                <a:latin typeface="Rockwell" pitchFamily="18"/>
                <a:ea typeface="Rockwell" pitchFamily="18"/>
                <a:cs typeface="Rockwell" pitchFamily="18"/>
              </a:rPr>
              <a:t>ces</a:t>
            </a:r>
            <a:r>
              <a:rPr lang="en-US" b="1" i="1" kern="0" dirty="0">
                <a:solidFill>
                  <a:schemeClr val="bg1">
                    <a:lumMod val="10000"/>
                  </a:schemeClr>
                </a:solidFill>
                <a:latin typeface="Rockwell" pitchFamily="18"/>
                <a:ea typeface="Rockwell" pitchFamily="18"/>
                <a:cs typeface="Rockwell" pitchFamily="18"/>
              </a:rPr>
              <a:t> vis  la </a:t>
            </a:r>
            <a:r>
              <a:rPr lang="en-US" b="1" i="1" kern="0" dirty="0" err="1">
                <a:solidFill>
                  <a:schemeClr val="bg1">
                    <a:lumMod val="10000"/>
                  </a:schemeClr>
                </a:solidFill>
                <a:latin typeface="Rockwell" pitchFamily="18"/>
                <a:ea typeface="Rockwell" pitchFamily="18"/>
                <a:cs typeface="Rockwell" pitchFamily="18"/>
              </a:rPr>
              <a:t>forme</a:t>
            </a:r>
            <a:r>
              <a:rPr lang="en-US" b="1" i="1" kern="0" dirty="0">
                <a:solidFill>
                  <a:schemeClr val="bg1">
                    <a:lumMod val="10000"/>
                  </a:schemeClr>
                </a:solidFill>
                <a:latin typeface="Rockwell" pitchFamily="18"/>
                <a:ea typeface="Rockwell" pitchFamily="18"/>
                <a:cs typeface="Rockwell" pitchFamily="18"/>
              </a:rPr>
              <a:t> des </a:t>
            </a:r>
            <a:r>
              <a:rPr lang="en-US" b="1" i="1" kern="0" dirty="0" err="1">
                <a:solidFill>
                  <a:schemeClr val="bg1">
                    <a:lumMod val="10000"/>
                  </a:schemeClr>
                </a:solidFill>
                <a:latin typeface="Rockwell" pitchFamily="18"/>
                <a:ea typeface="Rockwell" pitchFamily="18"/>
                <a:cs typeface="Rockwell" pitchFamily="18"/>
              </a:rPr>
              <a:t>extrémités</a:t>
            </a:r>
            <a:r>
              <a:rPr lang="en-US" b="1" i="1" kern="0" dirty="0">
                <a:solidFill>
                  <a:schemeClr val="bg1">
                    <a:lumMod val="10000"/>
                  </a:schemeClr>
                </a:solidFill>
                <a:latin typeface="Rockwell" pitchFamily="18"/>
                <a:ea typeface="Rockwell" pitchFamily="18"/>
                <a:cs typeface="Rockwell" pitchFamily="18"/>
              </a:rPr>
              <a:t> la tête </a:t>
            </a: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et le bout.</a:t>
            </a: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Pour les </a:t>
            </a:r>
            <a:r>
              <a:rPr lang="en-US" b="1" i="1" kern="0" dirty="0" err="1">
                <a:solidFill>
                  <a:schemeClr val="bg1">
                    <a:lumMod val="10000"/>
                  </a:schemeClr>
                </a:solidFill>
                <a:latin typeface="Rockwell" pitchFamily="18"/>
                <a:ea typeface="Rockwell" pitchFamily="18"/>
                <a:cs typeface="Rockwell" pitchFamily="18"/>
              </a:rPr>
              <a:t>têtes</a:t>
            </a:r>
            <a:r>
              <a:rPr lang="en-US" b="1" i="1" kern="0" dirty="0">
                <a:solidFill>
                  <a:schemeClr val="bg1">
                    <a:lumMod val="10000"/>
                  </a:schemeClr>
                </a:solidFill>
                <a:latin typeface="Rockwell" pitchFamily="18"/>
                <a:ea typeface="Rockwell" pitchFamily="18"/>
                <a:cs typeface="Rockwell" pitchFamily="18"/>
              </a:rPr>
              <a:t>, on </a:t>
            </a:r>
            <a:r>
              <a:rPr lang="en-US" b="1" i="1" kern="0" dirty="0" err="1">
                <a:solidFill>
                  <a:schemeClr val="bg1">
                    <a:lumMod val="10000"/>
                  </a:schemeClr>
                </a:solidFill>
                <a:latin typeface="Rockwell" pitchFamily="18"/>
                <a:ea typeface="Rockwell" pitchFamily="18"/>
                <a:cs typeface="Rockwell" pitchFamily="18"/>
              </a:rPr>
              <a:t>retrouve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principalement</a:t>
            </a:r>
            <a:r>
              <a:rPr lang="en-US"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Pour les bouts, on </a:t>
            </a:r>
            <a:r>
              <a:rPr lang="en-US" b="1" i="1" kern="0" dirty="0" err="1">
                <a:solidFill>
                  <a:schemeClr val="bg1">
                    <a:lumMod val="10000"/>
                  </a:schemeClr>
                </a:solidFill>
                <a:latin typeface="Rockwell" pitchFamily="18"/>
                <a:ea typeface="Rockwell" pitchFamily="18"/>
                <a:cs typeface="Rockwell" pitchFamily="18"/>
              </a:rPr>
              <a:t>retrouve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principalement</a:t>
            </a:r>
            <a:r>
              <a:rPr lang="en-US"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b="1" i="1" u="sng"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sz="2200" b="1"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i="1" kern="0" dirty="0">
              <a:solidFill>
                <a:schemeClr val="bg1">
                  <a:lumMod val="10000"/>
                </a:schemeClr>
              </a:solidFill>
              <a:latin typeface="Rockwell" pitchFamily="18"/>
              <a:ea typeface="SimSun" pitchFamily="2"/>
              <a:cs typeface="Rockwell" pitchFamily="18"/>
            </a:endParaRPr>
          </a:p>
        </p:txBody>
      </p:sp>
      <p:sp>
        <p:nvSpPr>
          <p:cNvPr id="5" name="Image 11">
            <a:extLst>
              <a:ext uri="{FF2B5EF4-FFF2-40B4-BE49-F238E27FC236}">
                <a16:creationId xmlns:a16="http://schemas.microsoft.com/office/drawing/2014/main" id="{2ED87FB2-343B-4C2B-95B9-E2EFF1593C65}"/>
              </a:ext>
            </a:extLst>
          </p:cNvPr>
          <p:cNvSpPr>
            <a:spLocks noChangeAspect="1"/>
          </p:cNvSpPr>
          <p:nvPr/>
        </p:nvSpPr>
        <p:spPr bwMode="auto">
          <a:xfrm>
            <a:off x="901701" y="6441991"/>
            <a:ext cx="3193805" cy="2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fr-FR" altLang="fr-FR" sz="1800">
              <a:cs typeface="Arial" panose="020B0604020202020204" pitchFamily="34" charset="0"/>
            </a:endParaRPr>
          </a:p>
        </p:txBody>
      </p:sp>
      <p:pic>
        <p:nvPicPr>
          <p:cNvPr id="6" name="Image 5">
            <a:extLst>
              <a:ext uri="{FF2B5EF4-FFF2-40B4-BE49-F238E27FC236}">
                <a16:creationId xmlns:a16="http://schemas.microsoft.com/office/drawing/2014/main" id="{FD91042A-56D5-4721-9400-A9E2DE4F4F8E}"/>
              </a:ext>
            </a:extLst>
          </p:cNvPr>
          <p:cNvPicPr>
            <a:picLocks noChangeAspect="1"/>
          </p:cNvPicPr>
          <p:nvPr/>
        </p:nvPicPr>
        <p:blipFill>
          <a:blip r:embed="rId3">
            <a:extLst>
              <a:ext uri="{28A0092B-C50C-407E-A947-70E740481C1C}">
                <a14:useLocalDpi xmlns:a14="http://schemas.microsoft.com/office/drawing/2010/main" val="0"/>
              </a:ext>
            </a:extLst>
          </a:blip>
          <a:srcRect l="13766" r="8577"/>
          <a:stretch>
            <a:fillRect/>
          </a:stretch>
        </p:blipFill>
        <p:spPr bwMode="auto">
          <a:xfrm>
            <a:off x="427038" y="4398881"/>
            <a:ext cx="586133" cy="77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90C2FEB2-7C83-4D4F-B62B-3DEF70B200F4}"/>
              </a:ext>
            </a:extLst>
          </p:cNvPr>
          <p:cNvPicPr>
            <a:picLocks noChangeAspect="1"/>
          </p:cNvPicPr>
          <p:nvPr/>
        </p:nvPicPr>
        <p:blipFill>
          <a:blip r:embed="rId4">
            <a:extLst>
              <a:ext uri="{28A0092B-C50C-407E-A947-70E740481C1C}">
                <a14:useLocalDpi xmlns:a14="http://schemas.microsoft.com/office/drawing/2010/main" val="0"/>
              </a:ext>
            </a:extLst>
          </a:blip>
          <a:srcRect l="17188" r="13766"/>
          <a:stretch>
            <a:fillRect/>
          </a:stretch>
        </p:blipFill>
        <p:spPr bwMode="auto">
          <a:xfrm>
            <a:off x="1592263" y="4398881"/>
            <a:ext cx="521007" cy="77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1840FE5A-A75D-43DC-87C1-264A334096B0}"/>
              </a:ext>
            </a:extLst>
          </p:cNvPr>
          <p:cNvPicPr>
            <a:picLocks noChangeAspect="1"/>
          </p:cNvPicPr>
          <p:nvPr/>
        </p:nvPicPr>
        <p:blipFill>
          <a:blip r:embed="rId5">
            <a:extLst>
              <a:ext uri="{28A0092B-C50C-407E-A947-70E740481C1C}">
                <a14:useLocalDpi xmlns:a14="http://schemas.microsoft.com/office/drawing/2010/main" val="0"/>
              </a:ext>
            </a:extLst>
          </a:blip>
          <a:srcRect l="25764" r="13766"/>
          <a:stretch>
            <a:fillRect/>
          </a:stretch>
        </p:blipFill>
        <p:spPr bwMode="auto">
          <a:xfrm>
            <a:off x="2657477" y="4398881"/>
            <a:ext cx="459402" cy="77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1ECE64C0-1D72-40DE-A849-9CBA8273F9DA}"/>
              </a:ext>
            </a:extLst>
          </p:cNvPr>
          <p:cNvPicPr>
            <a:picLocks noChangeAspect="1"/>
          </p:cNvPicPr>
          <p:nvPr/>
        </p:nvPicPr>
        <p:blipFill>
          <a:blip r:embed="rId6">
            <a:extLst>
              <a:ext uri="{28A0092B-C50C-407E-A947-70E740481C1C}">
                <a14:useLocalDpi xmlns:a14="http://schemas.microsoft.com/office/drawing/2010/main" val="0"/>
              </a:ext>
            </a:extLst>
          </a:blip>
          <a:srcRect l="24080" r="13766"/>
          <a:stretch>
            <a:fillRect/>
          </a:stretch>
        </p:blipFill>
        <p:spPr bwMode="auto">
          <a:xfrm>
            <a:off x="3768726" y="4398881"/>
            <a:ext cx="442680" cy="77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a:extLst>
              <a:ext uri="{FF2B5EF4-FFF2-40B4-BE49-F238E27FC236}">
                <a16:creationId xmlns:a16="http://schemas.microsoft.com/office/drawing/2014/main" id="{A7BAC434-FAAE-4BC6-96D9-C7B8FF8D0333}"/>
              </a:ext>
            </a:extLst>
          </p:cNvPr>
          <p:cNvPicPr>
            <a:picLocks noChangeAspect="1"/>
          </p:cNvPicPr>
          <p:nvPr/>
        </p:nvPicPr>
        <p:blipFill>
          <a:blip r:embed="rId7">
            <a:extLst>
              <a:ext uri="{28A0092B-C50C-407E-A947-70E740481C1C}">
                <a14:useLocalDpi xmlns:a14="http://schemas.microsoft.com/office/drawing/2010/main" val="0"/>
              </a:ext>
            </a:extLst>
          </a:blip>
          <a:srcRect l="17188" r="8577"/>
          <a:stretch>
            <a:fillRect/>
          </a:stretch>
        </p:blipFill>
        <p:spPr bwMode="auto">
          <a:xfrm>
            <a:off x="4865689" y="4392531"/>
            <a:ext cx="568532" cy="77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A383A63B-4E2B-4771-9DA5-A9D5F2CF4933}"/>
              </a:ext>
            </a:extLst>
          </p:cNvPr>
          <p:cNvPicPr>
            <a:picLocks noChangeAspect="1"/>
          </p:cNvPicPr>
          <p:nvPr/>
        </p:nvPicPr>
        <p:blipFill>
          <a:blip r:embed="rId8">
            <a:extLst>
              <a:ext uri="{28A0092B-C50C-407E-A947-70E740481C1C}">
                <a14:useLocalDpi xmlns:a14="http://schemas.microsoft.com/office/drawing/2010/main" val="0"/>
              </a:ext>
            </a:extLst>
          </a:blip>
          <a:srcRect l="22343" r="13766"/>
          <a:stretch>
            <a:fillRect/>
          </a:stretch>
        </p:blipFill>
        <p:spPr bwMode="auto">
          <a:xfrm>
            <a:off x="6007101" y="4332205"/>
            <a:ext cx="510447" cy="81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420D4E3E-0EEB-4120-BC76-0C32E7FA6795}"/>
              </a:ext>
            </a:extLst>
          </p:cNvPr>
          <p:cNvSpPr txBox="1">
            <a:spLocks noChangeArrowheads="1"/>
          </p:cNvSpPr>
          <p:nvPr/>
        </p:nvSpPr>
        <p:spPr bwMode="auto">
          <a:xfrm>
            <a:off x="4957763" y="3389313"/>
            <a:ext cx="45005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Tx/>
              <a:buNone/>
            </a:pPr>
            <a:r>
              <a:rPr lang="en-US" altLang="fr-FR" sz="2200" b="1" i="1">
                <a:solidFill>
                  <a:srgbClr val="FF0000"/>
                </a:solidFill>
                <a:latin typeface="Rockwell" panose="02060603020205020403" pitchFamily="18" charset="0"/>
                <a:ea typeface="HG Mincho Light J"/>
                <a:cs typeface="Rockwell" panose="02060603020205020403" pitchFamily="18" charset="0"/>
              </a:rPr>
              <a:t>Désignation: VIS CS, M5-30,TC</a:t>
            </a:r>
          </a:p>
        </p:txBody>
      </p:sp>
      <p:sp>
        <p:nvSpPr>
          <p:cNvPr id="14" name="ZoneTexte 13">
            <a:extLst>
              <a:ext uri="{FF2B5EF4-FFF2-40B4-BE49-F238E27FC236}">
                <a16:creationId xmlns:a16="http://schemas.microsoft.com/office/drawing/2014/main" id="{FB31548E-E8F2-4B42-AE86-4960C62B3065}"/>
              </a:ext>
            </a:extLst>
          </p:cNvPr>
          <p:cNvSpPr txBox="1">
            <a:spLocks noChangeArrowheads="1"/>
          </p:cNvSpPr>
          <p:nvPr/>
        </p:nvSpPr>
        <p:spPr bwMode="auto">
          <a:xfrm>
            <a:off x="338138" y="3870325"/>
            <a:ext cx="96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Bombé: B</a:t>
            </a:r>
          </a:p>
        </p:txBody>
      </p:sp>
      <p:sp>
        <p:nvSpPr>
          <p:cNvPr id="15" name="ZoneTexte 14">
            <a:extLst>
              <a:ext uri="{FF2B5EF4-FFF2-40B4-BE49-F238E27FC236}">
                <a16:creationId xmlns:a16="http://schemas.microsoft.com/office/drawing/2014/main" id="{90E249B1-A33A-4680-80DE-95B8BDA56D37}"/>
              </a:ext>
            </a:extLst>
          </p:cNvPr>
          <p:cNvSpPr txBox="1">
            <a:spLocks noChangeArrowheads="1"/>
          </p:cNvSpPr>
          <p:nvPr/>
        </p:nvSpPr>
        <p:spPr bwMode="auto">
          <a:xfrm>
            <a:off x="1468438" y="3832225"/>
            <a:ext cx="96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Plat: </a:t>
            </a:r>
          </a:p>
          <a:p>
            <a:pPr algn="ctr">
              <a:defRPr/>
            </a:pPr>
            <a:r>
              <a:rPr lang="fr-FR" altLang="fr-FR" dirty="0">
                <a:solidFill>
                  <a:schemeClr val="bg1">
                    <a:lumMod val="10000"/>
                  </a:schemeClr>
                </a:solidFill>
              </a:rPr>
              <a:t>PL</a:t>
            </a:r>
          </a:p>
        </p:txBody>
      </p:sp>
      <p:sp>
        <p:nvSpPr>
          <p:cNvPr id="16" name="ZoneTexte 15">
            <a:extLst>
              <a:ext uri="{FF2B5EF4-FFF2-40B4-BE49-F238E27FC236}">
                <a16:creationId xmlns:a16="http://schemas.microsoft.com/office/drawing/2014/main" id="{8989FF46-EE36-440E-BCA8-AF7B481C83E7}"/>
              </a:ext>
            </a:extLst>
          </p:cNvPr>
          <p:cNvSpPr txBox="1">
            <a:spLocks noChangeArrowheads="1"/>
          </p:cNvSpPr>
          <p:nvPr/>
        </p:nvSpPr>
        <p:spPr bwMode="auto">
          <a:xfrm>
            <a:off x="2470150" y="3836988"/>
            <a:ext cx="10556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Pointu:</a:t>
            </a:r>
          </a:p>
          <a:p>
            <a:pPr algn="ctr">
              <a:defRPr/>
            </a:pPr>
            <a:r>
              <a:rPr lang="fr-FR" altLang="fr-FR" dirty="0">
                <a:solidFill>
                  <a:schemeClr val="bg1">
                    <a:lumMod val="10000"/>
                  </a:schemeClr>
                </a:solidFill>
              </a:rPr>
              <a:t> P</a:t>
            </a:r>
          </a:p>
        </p:txBody>
      </p:sp>
      <p:sp>
        <p:nvSpPr>
          <p:cNvPr id="17" name="ZoneTexte 16">
            <a:extLst>
              <a:ext uri="{FF2B5EF4-FFF2-40B4-BE49-F238E27FC236}">
                <a16:creationId xmlns:a16="http://schemas.microsoft.com/office/drawing/2014/main" id="{16EA325F-7ECE-4809-ABDB-3D749FDD53D2}"/>
              </a:ext>
            </a:extLst>
          </p:cNvPr>
          <p:cNvSpPr txBox="1">
            <a:spLocks noChangeArrowheads="1"/>
          </p:cNvSpPr>
          <p:nvPr/>
        </p:nvSpPr>
        <p:spPr bwMode="auto">
          <a:xfrm>
            <a:off x="3409950" y="3832225"/>
            <a:ext cx="1406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Tronconique: Tr</a:t>
            </a:r>
          </a:p>
        </p:txBody>
      </p:sp>
      <p:sp>
        <p:nvSpPr>
          <p:cNvPr id="18" name="ZoneTexte 17">
            <a:extLst>
              <a:ext uri="{FF2B5EF4-FFF2-40B4-BE49-F238E27FC236}">
                <a16:creationId xmlns:a16="http://schemas.microsoft.com/office/drawing/2014/main" id="{DD2DE83D-F154-4683-B138-A40254532698}"/>
              </a:ext>
            </a:extLst>
          </p:cNvPr>
          <p:cNvSpPr txBox="1">
            <a:spLocks noChangeArrowheads="1"/>
          </p:cNvSpPr>
          <p:nvPr/>
        </p:nvSpPr>
        <p:spPr bwMode="auto">
          <a:xfrm>
            <a:off x="4706938" y="3832225"/>
            <a:ext cx="1314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Téton court: TC</a:t>
            </a:r>
          </a:p>
        </p:txBody>
      </p:sp>
      <p:sp>
        <p:nvSpPr>
          <p:cNvPr id="19" name="ZoneTexte 18">
            <a:extLst>
              <a:ext uri="{FF2B5EF4-FFF2-40B4-BE49-F238E27FC236}">
                <a16:creationId xmlns:a16="http://schemas.microsoft.com/office/drawing/2014/main" id="{BEE9DA7C-2AA7-4953-82BB-44B5BA530E26}"/>
              </a:ext>
            </a:extLst>
          </p:cNvPr>
          <p:cNvSpPr txBox="1">
            <a:spLocks noChangeArrowheads="1"/>
          </p:cNvSpPr>
          <p:nvPr/>
        </p:nvSpPr>
        <p:spPr bwMode="auto">
          <a:xfrm>
            <a:off x="5845175" y="3832225"/>
            <a:ext cx="1314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defRPr/>
            </a:pPr>
            <a:r>
              <a:rPr lang="fr-FR" altLang="fr-FR" dirty="0">
                <a:solidFill>
                  <a:schemeClr val="bg1">
                    <a:lumMod val="10000"/>
                  </a:schemeClr>
                </a:solidFill>
              </a:rPr>
              <a:t>Téton long: Tl</a:t>
            </a:r>
          </a:p>
        </p:txBody>
      </p:sp>
      <p:pic>
        <p:nvPicPr>
          <p:cNvPr id="20" name="Image 19">
            <a:extLst>
              <a:ext uri="{FF2B5EF4-FFF2-40B4-BE49-F238E27FC236}">
                <a16:creationId xmlns:a16="http://schemas.microsoft.com/office/drawing/2014/main" id="{9F220368-0255-487B-8B7B-296D0B97A8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7538" y="1700213"/>
            <a:ext cx="3779837"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14">
            <a:extLst>
              <a:ext uri="{FF2B5EF4-FFF2-40B4-BE49-F238E27FC236}">
                <a16:creationId xmlns:a16="http://schemas.microsoft.com/office/drawing/2014/main" id="{E3F7471E-BC9A-4294-9590-C5DAFD4C1BD8}"/>
              </a:ext>
            </a:extLst>
          </p:cNvPr>
          <p:cNvGrpSpPr>
            <a:grpSpLocks/>
          </p:cNvGrpSpPr>
          <p:nvPr/>
        </p:nvGrpSpPr>
        <p:grpSpPr bwMode="auto">
          <a:xfrm>
            <a:off x="5664200" y="1627188"/>
            <a:ext cx="2370138" cy="1643062"/>
            <a:chOff x="7149" y="3626"/>
            <a:chExt cx="3734" cy="2586"/>
          </a:xfrm>
        </p:grpSpPr>
        <p:sp>
          <p:nvSpPr>
            <p:cNvPr id="22" name="Rectangle 15">
              <a:extLst>
                <a:ext uri="{FF2B5EF4-FFF2-40B4-BE49-F238E27FC236}">
                  <a16:creationId xmlns:a16="http://schemas.microsoft.com/office/drawing/2014/main" id="{E051C44C-35FC-4295-A1D4-0668CCB2BEDE}"/>
                </a:ext>
              </a:extLst>
            </p:cNvPr>
            <p:cNvSpPr>
              <a:spLocks noChangeArrowheads="1"/>
            </p:cNvSpPr>
            <p:nvPr/>
          </p:nvSpPr>
          <p:spPr bwMode="auto">
            <a:xfrm>
              <a:off x="7149" y="3626"/>
              <a:ext cx="3734" cy="2586"/>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fr-FR" altLang="fr-FR" sz="1800">
                <a:cs typeface="Arial" panose="020B0604020202020204" pitchFamily="34" charset="0"/>
              </a:endParaRPr>
            </a:p>
          </p:txBody>
        </p:sp>
        <p:pic>
          <p:nvPicPr>
            <p:cNvPr id="23" name="Picture 16" descr="Synth_vis sans tête hc à téton long">
              <a:extLst>
                <a:ext uri="{FF2B5EF4-FFF2-40B4-BE49-F238E27FC236}">
                  <a16:creationId xmlns:a16="http://schemas.microsoft.com/office/drawing/2014/main" id="{705D1479-1295-4F8C-8737-984465D9920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80" y="4179"/>
              <a:ext cx="1466" cy="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Synth_vis sans tête fendue à téton court">
              <a:extLst>
                <a:ext uri="{FF2B5EF4-FFF2-40B4-BE49-F238E27FC236}">
                  <a16:creationId xmlns:a16="http://schemas.microsoft.com/office/drawing/2014/main" id="{31C9A93E-1E08-4935-B9B9-EBCC1914821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88" y="4179"/>
              <a:ext cx="1414"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18">
              <a:extLst>
                <a:ext uri="{FF2B5EF4-FFF2-40B4-BE49-F238E27FC236}">
                  <a16:creationId xmlns:a16="http://schemas.microsoft.com/office/drawing/2014/main" id="{ED6D8E02-F9CC-462F-81B1-0BC4BC832A01}"/>
                </a:ext>
              </a:extLst>
            </p:cNvPr>
            <p:cNvSpPr txBox="1">
              <a:spLocks noChangeArrowheads="1"/>
            </p:cNvSpPr>
            <p:nvPr/>
          </p:nvSpPr>
          <p:spPr bwMode="auto">
            <a:xfrm>
              <a:off x="7149" y="5787"/>
              <a:ext cx="1503"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spcAft>
                  <a:spcPts val="800"/>
                </a:spcAft>
                <a:defRPr/>
              </a:pPr>
              <a:r>
                <a:rPr lang="fr-FR" altLang="fr-FR" sz="900" dirty="0">
                  <a:solidFill>
                    <a:schemeClr val="bg1">
                      <a:lumMod val="10000"/>
                    </a:schemeClr>
                  </a:solidFill>
                  <a:latin typeface="Rockwell" panose="02060603020205020403" pitchFamily="18" charset="0"/>
                </a:rPr>
                <a:t>fendue</a:t>
              </a:r>
              <a:endParaRPr lang="fr-FR" altLang="fr-FR" dirty="0">
                <a:solidFill>
                  <a:schemeClr val="bg1">
                    <a:lumMod val="10000"/>
                  </a:schemeClr>
                </a:solidFill>
              </a:endParaRPr>
            </a:p>
          </p:txBody>
        </p:sp>
        <p:sp>
          <p:nvSpPr>
            <p:cNvPr id="26" name="Text Box 19">
              <a:extLst>
                <a:ext uri="{FF2B5EF4-FFF2-40B4-BE49-F238E27FC236}">
                  <a16:creationId xmlns:a16="http://schemas.microsoft.com/office/drawing/2014/main" id="{2591F0B6-0E47-469F-AC57-9DF02F535428}"/>
                </a:ext>
              </a:extLst>
            </p:cNvPr>
            <p:cNvSpPr txBox="1">
              <a:spLocks noChangeArrowheads="1"/>
            </p:cNvSpPr>
            <p:nvPr/>
          </p:nvSpPr>
          <p:spPr bwMode="auto">
            <a:xfrm>
              <a:off x="7852" y="3626"/>
              <a:ext cx="2193"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spcAft>
                  <a:spcPts val="800"/>
                </a:spcAft>
                <a:defRPr/>
              </a:pPr>
              <a:r>
                <a:rPr lang="fr-FR" altLang="fr-FR" sz="1100" dirty="0">
                  <a:solidFill>
                    <a:schemeClr val="bg1">
                      <a:lumMod val="10000"/>
                    </a:schemeClr>
                  </a:solidFill>
                  <a:latin typeface="Rockwell" panose="02060603020205020403" pitchFamily="18" charset="0"/>
                </a:rPr>
                <a:t>vis sans tête</a:t>
              </a:r>
              <a:endParaRPr lang="fr-FR" altLang="fr-FR" dirty="0">
                <a:solidFill>
                  <a:schemeClr val="bg1">
                    <a:lumMod val="10000"/>
                  </a:schemeClr>
                </a:solidFill>
              </a:endParaRPr>
            </a:p>
          </p:txBody>
        </p:sp>
        <p:sp>
          <p:nvSpPr>
            <p:cNvPr id="27" name="Text Box 20">
              <a:extLst>
                <a:ext uri="{FF2B5EF4-FFF2-40B4-BE49-F238E27FC236}">
                  <a16:creationId xmlns:a16="http://schemas.microsoft.com/office/drawing/2014/main" id="{088EE8DE-CA53-4793-A817-3667CB871B43}"/>
                </a:ext>
              </a:extLst>
            </p:cNvPr>
            <p:cNvSpPr txBox="1">
              <a:spLocks noChangeArrowheads="1"/>
            </p:cNvSpPr>
            <p:nvPr/>
          </p:nvSpPr>
          <p:spPr bwMode="auto">
            <a:xfrm>
              <a:off x="9142" y="5645"/>
              <a:ext cx="150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spcAft>
                  <a:spcPts val="800"/>
                </a:spcAft>
                <a:defRPr/>
              </a:pPr>
              <a:r>
                <a:rPr lang="fr-FR" altLang="fr-FR" sz="900" dirty="0">
                  <a:solidFill>
                    <a:schemeClr val="bg1">
                      <a:lumMod val="10000"/>
                    </a:schemeClr>
                  </a:solidFill>
                  <a:latin typeface="Rockwell" panose="02060603020205020403" pitchFamily="18" charset="0"/>
                </a:rPr>
                <a:t>hexagonale creuse</a:t>
              </a:r>
              <a:endParaRPr lang="fr-FR" altLang="fr-FR" dirty="0">
                <a:solidFill>
                  <a:schemeClr val="bg1">
                    <a:lumMod val="10000"/>
                  </a:schemeClr>
                </a:solidFill>
              </a:endParaRPr>
            </a:p>
          </p:txBody>
        </p:sp>
      </p:grpSp>
    </p:spTree>
    <p:extLst>
      <p:ext uri="{BB962C8B-B14F-4D97-AF65-F5344CB8AC3E}">
        <p14:creationId xmlns:p14="http://schemas.microsoft.com/office/powerpoint/2010/main" val="351950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ppt_x"/>
                                          </p:val>
                                        </p:tav>
                                        <p:tav tm="100000">
                                          <p:val>
                                            <p:strVal val="#ppt_x"/>
                                          </p:val>
                                        </p:tav>
                                      </p:tavLst>
                                    </p:anim>
                                    <p:anim calcmode="lin" valueType="num">
                                      <p:cBhvr additive="base">
                                        <p:cTn id="7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Forme libre 1">
            <a:hlinkClick r:id="rId3" action="ppaction://hlinksldjump"/>
            <a:extLst>
              <a:ext uri="{FF2B5EF4-FFF2-40B4-BE49-F238E27FC236}">
                <a16:creationId xmlns:a16="http://schemas.microsoft.com/office/drawing/2014/main" id="{8291B5B4-FB1E-44E1-8775-854F026A82ED}"/>
              </a:ext>
            </a:extLst>
          </p:cNvPr>
          <p:cNvSpPr/>
          <p:nvPr/>
        </p:nvSpPr>
        <p:spPr>
          <a:xfrm rot="10800000">
            <a:off x="6621713" y="5272672"/>
            <a:ext cx="533400"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4" name="Titre 2">
            <a:extLst>
              <a:ext uri="{FF2B5EF4-FFF2-40B4-BE49-F238E27FC236}">
                <a16:creationId xmlns:a16="http://schemas.microsoft.com/office/drawing/2014/main" id="{E29A765E-F5BF-46B1-97B8-427491499913}"/>
              </a:ext>
            </a:extLst>
          </p:cNvPr>
          <p:cNvSpPr txBox="1">
            <a:spLocks/>
          </p:cNvSpPr>
          <p:nvPr/>
        </p:nvSpPr>
        <p:spPr bwMode="auto">
          <a:xfrm>
            <a:off x="-606174" y="-96253"/>
            <a:ext cx="86090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 typeface="StarSymbol"/>
              <a:buNone/>
            </a:pPr>
            <a:r>
              <a:rPr lang="en-US" altLang="fr-FR" sz="2400" u="sng" dirty="0">
                <a:latin typeface="Comic Sans MS" panose="030F0702030302020204" pitchFamily="66" charset="0"/>
                <a:ea typeface="Arial Unicode MS" panose="020B0604020202020204" pitchFamily="34" charset="-128"/>
                <a:cs typeface="Arial Unicode MS" panose="020B0604020202020204" pitchFamily="34" charset="-128"/>
              </a:rPr>
              <a:t>LES ELEMENTS D'ASSEMBLAGES</a:t>
            </a:r>
          </a:p>
          <a:p>
            <a:pPr algn="ctr" eaLnBrk="1">
              <a:spcBef>
                <a:spcPct val="0"/>
              </a:spcBef>
              <a:buFont typeface="StarSymbol"/>
              <a:buNone/>
            </a:pPr>
            <a:r>
              <a:rPr lang="en-US" altLang="fr-FR" sz="2400" u="sng" dirty="0">
                <a:latin typeface="Comic Sans MS" panose="030F0702030302020204" pitchFamily="66" charset="0"/>
                <a:ea typeface="Arial Unicode MS" panose="020B0604020202020204" pitchFamily="34" charset="-128"/>
                <a:cs typeface="Arial Unicode MS" panose="020B0604020202020204" pitchFamily="34" charset="-128"/>
              </a:rPr>
              <a:t> STANDARDS: </a:t>
            </a:r>
            <a:r>
              <a:rPr lang="en-US" altLang="fr-FR" sz="2400" dirty="0">
                <a:solidFill>
                  <a:srgbClr val="FF950E"/>
                </a:solidFill>
                <a:latin typeface="Comic Sans MS" panose="030F0702030302020204" pitchFamily="66" charset="0"/>
                <a:ea typeface="Arial Unicode MS" panose="020B0604020202020204" pitchFamily="34" charset="-128"/>
                <a:cs typeface="Arial Unicode MS" panose="020B0604020202020204" pitchFamily="34" charset="-128"/>
              </a:rPr>
              <a:t>  </a:t>
            </a:r>
          </a:p>
        </p:txBody>
      </p:sp>
      <p:sp>
        <p:nvSpPr>
          <p:cNvPr id="5" name="ZoneTexte 4">
            <a:extLst>
              <a:ext uri="{FF2B5EF4-FFF2-40B4-BE49-F238E27FC236}">
                <a16:creationId xmlns:a16="http://schemas.microsoft.com/office/drawing/2014/main" id="{F7855027-7C8C-408C-8972-B4412510B7E6}"/>
              </a:ext>
            </a:extLst>
          </p:cNvPr>
          <p:cNvSpPr txBox="1"/>
          <p:nvPr/>
        </p:nvSpPr>
        <p:spPr>
          <a:xfrm>
            <a:off x="2991435" y="1338053"/>
            <a:ext cx="6152565" cy="2692400"/>
          </a:xfrm>
          <a:prstGeom prst="rect">
            <a:avLst/>
          </a:prstGeom>
          <a:noFill/>
          <a:ln>
            <a:noFill/>
          </a:ln>
        </p:spPr>
        <p:txBody>
          <a:bodyPr lIns="90004" tIns="44997" rIns="90004" bIns="44997" compatLnSpc="0"/>
          <a:lstStyle/>
          <a:p>
            <a:pPr eaLnBrk="1" fontAlgn="auto">
              <a:spcBef>
                <a:spcPts val="0"/>
              </a:spcBef>
              <a:spcAft>
                <a:spcPts val="0"/>
              </a:spcAft>
              <a:defRPr sz="1800" b="0" i="0" u="none" strike="noStrike" kern="0" cap="none" spc="0" baseline="0">
                <a:solidFill>
                  <a:srgbClr val="000000"/>
                </a:solidFill>
                <a:uFillTx/>
              </a:defRPr>
            </a:pPr>
            <a:r>
              <a:rPr lang="en-US" sz="2400" b="1" i="1" u="sng" kern="0" dirty="0">
                <a:solidFill>
                  <a:schemeClr val="bg1">
                    <a:lumMod val="10000"/>
                  </a:schemeClr>
                </a:solidFill>
                <a:latin typeface="Rockwell" pitchFamily="18"/>
                <a:ea typeface="SimSun" pitchFamily="2"/>
                <a:cs typeface="Rockwell" pitchFamily="18"/>
              </a:rPr>
              <a:t>Les </a:t>
            </a:r>
            <a:r>
              <a:rPr lang="en-US" sz="2400" b="1" i="1" u="sng" kern="0" dirty="0" err="1">
                <a:solidFill>
                  <a:schemeClr val="bg1">
                    <a:lumMod val="10000"/>
                  </a:schemeClr>
                </a:solidFill>
                <a:latin typeface="Rockwell" pitchFamily="18"/>
                <a:ea typeface="Rockwell" pitchFamily="18"/>
                <a:cs typeface="Rockwell" pitchFamily="18"/>
              </a:rPr>
              <a:t>Rondelles</a:t>
            </a:r>
            <a:r>
              <a:rPr lang="en-US" sz="2400" b="1" i="1" u="sng" kern="0" dirty="0">
                <a:solidFill>
                  <a:schemeClr val="bg1">
                    <a:lumMod val="10000"/>
                  </a:schemeClr>
                </a:solidFill>
                <a:latin typeface="Rockwell" pitchFamily="18"/>
                <a:ea typeface="Rockwell" pitchFamily="18"/>
                <a:cs typeface="Rockwell" pitchFamily="18"/>
              </a:rPr>
              <a:t> </a:t>
            </a:r>
            <a:r>
              <a:rPr lang="en-US" sz="2400" b="1" i="1" u="sng" kern="0" dirty="0" err="1">
                <a:solidFill>
                  <a:schemeClr val="bg1">
                    <a:lumMod val="10000"/>
                  </a:schemeClr>
                </a:solidFill>
                <a:latin typeface="Rockwell" pitchFamily="18"/>
                <a:ea typeface="Rockwell" pitchFamily="18"/>
                <a:cs typeface="Rockwell" pitchFamily="18"/>
              </a:rPr>
              <a:t>d'appui</a:t>
            </a:r>
            <a:r>
              <a:rPr lang="en-US" sz="2400" b="1" i="1" u="sng" kern="0" dirty="0">
                <a:solidFill>
                  <a:schemeClr val="bg1">
                    <a:lumMod val="10000"/>
                  </a:schemeClr>
                </a:solidFill>
                <a:latin typeface="Rockwell" pitchFamily="18"/>
                <a:ea typeface="SimSun" pitchFamily="2"/>
                <a:cs typeface="Rockwell" pitchFamily="18"/>
              </a:rPr>
              <a:t>  :</a:t>
            </a:r>
            <a:r>
              <a:rPr lang="en-US" sz="2400"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endParaRPr lang="en-US" sz="2400"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r>
              <a:rPr lang="en-US" kern="0" dirty="0">
                <a:solidFill>
                  <a:schemeClr val="bg1">
                    <a:lumMod val="10000"/>
                  </a:schemeClr>
                </a:solidFill>
                <a:latin typeface="Rockwell" pitchFamily="18"/>
                <a:ea typeface="Rockwell" pitchFamily="18"/>
                <a:cs typeface="Rockwell" pitchFamily="18"/>
              </a:rPr>
              <a:t>Les </a:t>
            </a:r>
            <a:r>
              <a:rPr lang="en-US" kern="0" dirty="0" err="1">
                <a:solidFill>
                  <a:schemeClr val="bg1">
                    <a:lumMod val="10000"/>
                  </a:schemeClr>
                </a:solidFill>
                <a:latin typeface="Rockwell" pitchFamily="18"/>
                <a:ea typeface="Rockwell" pitchFamily="18"/>
                <a:cs typeface="Rockwell" pitchFamily="18"/>
              </a:rPr>
              <a:t>rondelles</a:t>
            </a:r>
            <a:r>
              <a:rPr lang="en-US" kern="0" dirty="0">
                <a:solidFill>
                  <a:schemeClr val="bg1">
                    <a:lumMod val="10000"/>
                  </a:schemeClr>
                </a:solidFill>
                <a:latin typeface="Rockwell" pitchFamily="18"/>
                <a:ea typeface="Rockwell" pitchFamily="18"/>
                <a:cs typeface="Rockwell" pitchFamily="18"/>
              </a:rPr>
              <a:t> </a:t>
            </a:r>
            <a:r>
              <a:rPr lang="en-US" kern="0" dirty="0" err="1">
                <a:solidFill>
                  <a:schemeClr val="bg1">
                    <a:lumMod val="10000"/>
                  </a:schemeClr>
                </a:solidFill>
                <a:latin typeface="Rockwell" pitchFamily="18"/>
                <a:ea typeface="Rockwell" pitchFamily="18"/>
                <a:cs typeface="Rockwell" pitchFamily="18"/>
              </a:rPr>
              <a:t>d'appui</a:t>
            </a:r>
            <a:r>
              <a:rPr lang="en-US" kern="0" dirty="0">
                <a:solidFill>
                  <a:schemeClr val="bg1">
                    <a:lumMod val="10000"/>
                  </a:schemeClr>
                </a:solidFill>
                <a:latin typeface="Rockwell" pitchFamily="18"/>
                <a:ea typeface="Rockwell" pitchFamily="18"/>
                <a:cs typeface="Rockwell" pitchFamily="18"/>
              </a:rPr>
              <a:t> </a:t>
            </a:r>
            <a:r>
              <a:rPr lang="en-US" kern="0" dirty="0" err="1">
                <a:solidFill>
                  <a:schemeClr val="bg1">
                    <a:lumMod val="10000"/>
                  </a:schemeClr>
                </a:solidFill>
                <a:latin typeface="Rockwell" pitchFamily="18"/>
                <a:ea typeface="Rockwell" pitchFamily="18"/>
                <a:cs typeface="Rockwell" pitchFamily="18"/>
              </a:rPr>
              <a:t>permettent</a:t>
            </a:r>
            <a:r>
              <a:rPr lang="en-US" kern="0" dirty="0">
                <a:solidFill>
                  <a:schemeClr val="bg1">
                    <a:lumMod val="10000"/>
                  </a:schemeClr>
                </a:solidFill>
                <a:latin typeface="Rockwell" pitchFamily="18"/>
                <a:ea typeface="Rockwell" pitchFamily="18"/>
                <a:cs typeface="Rockwell" pitchFamily="18"/>
              </a:rPr>
              <a:t> </a:t>
            </a:r>
            <a:r>
              <a:rPr lang="en-US" kern="0" dirty="0" err="1">
                <a:solidFill>
                  <a:schemeClr val="bg1">
                    <a:lumMod val="10000"/>
                  </a:schemeClr>
                </a:solidFill>
                <a:latin typeface="Rockwell" pitchFamily="18"/>
                <a:ea typeface="Rockwell" pitchFamily="18"/>
                <a:cs typeface="Rockwell" pitchFamily="18"/>
              </a:rPr>
              <a:t>d'augmenter</a:t>
            </a:r>
            <a:r>
              <a:rPr lang="en-US" kern="0" dirty="0">
                <a:solidFill>
                  <a:schemeClr val="bg1">
                    <a:lumMod val="10000"/>
                  </a:schemeClr>
                </a:solidFill>
                <a:latin typeface="Rockwell" pitchFamily="18"/>
                <a:ea typeface="Rockwell" pitchFamily="18"/>
                <a:cs typeface="Rockwell" pitchFamily="18"/>
              </a:rPr>
              <a:t> la surface du contact, sans pour </a:t>
            </a:r>
            <a:r>
              <a:rPr lang="en-US" kern="0" dirty="0" err="1">
                <a:solidFill>
                  <a:schemeClr val="bg1">
                    <a:lumMod val="10000"/>
                  </a:schemeClr>
                </a:solidFill>
                <a:latin typeface="Rockwell" pitchFamily="18"/>
                <a:ea typeface="Rockwell" pitchFamily="18"/>
                <a:cs typeface="Rockwell" pitchFamily="18"/>
              </a:rPr>
              <a:t>autant</a:t>
            </a:r>
            <a:r>
              <a:rPr lang="en-US" kern="0" dirty="0">
                <a:solidFill>
                  <a:schemeClr val="bg1">
                    <a:lumMod val="10000"/>
                  </a:schemeClr>
                </a:solidFill>
                <a:latin typeface="Rockwell" pitchFamily="18"/>
                <a:ea typeface="Rockwell" pitchFamily="18"/>
                <a:cs typeface="Rockwell" pitchFamily="18"/>
              </a:rPr>
              <a:t> assurer un </a:t>
            </a:r>
            <a:r>
              <a:rPr lang="en-US" kern="0" dirty="0" err="1">
                <a:solidFill>
                  <a:schemeClr val="bg1">
                    <a:lumMod val="10000"/>
                  </a:schemeClr>
                </a:solidFill>
                <a:latin typeface="Rockwell" pitchFamily="18"/>
                <a:ea typeface="Rockwell" pitchFamily="18"/>
                <a:cs typeface="Rockwell" pitchFamily="18"/>
              </a:rPr>
              <a:t>freinage</a:t>
            </a:r>
            <a:r>
              <a:rPr lang="en-US" kern="0" dirty="0">
                <a:solidFill>
                  <a:schemeClr val="bg1">
                    <a:lumMod val="10000"/>
                  </a:schemeClr>
                </a:solidFill>
                <a:latin typeface="Rockwell" pitchFamily="18"/>
                <a:ea typeface="Rockwell" pitchFamily="18"/>
                <a:cs typeface="Rockwell" pitchFamily="18"/>
              </a:rPr>
              <a:t> </a:t>
            </a:r>
            <a:r>
              <a:rPr lang="fr-FR" kern="0" dirty="0">
                <a:solidFill>
                  <a:schemeClr val="bg1">
                    <a:lumMod val="10000"/>
                  </a:schemeClr>
                </a:solidFill>
                <a:latin typeface="Rockwell" pitchFamily="18"/>
                <a:ea typeface="Rockwell" pitchFamily="18"/>
                <a:cs typeface="Rockwell" pitchFamily="18"/>
              </a:rPr>
              <a:t>efficace</a:t>
            </a:r>
            <a:r>
              <a:rPr lang="en-US" kern="0" dirty="0">
                <a:solidFill>
                  <a:schemeClr val="bg1">
                    <a:lumMod val="10000"/>
                  </a:schemeClr>
                </a:solidFill>
                <a:latin typeface="Rockwell" pitchFamily="18"/>
                <a:ea typeface="Rockwell" pitchFamily="18"/>
                <a:cs typeface="Rockwell" pitchFamily="18"/>
              </a:rPr>
              <a:t>.</a:t>
            </a: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a:t>
            </a:r>
          </a:p>
          <a:p>
            <a:pPr eaLnBrk="1" fontAlgn="auto">
              <a:spcBef>
                <a:spcPts val="0"/>
              </a:spcBef>
              <a:spcAft>
                <a:spcPts val="0"/>
              </a:spcAf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Les principales informations relatives à </a:t>
            </a:r>
            <a:r>
              <a:rPr lang="fr-FR" b="1" i="1" kern="0" dirty="0">
                <a:solidFill>
                  <a:schemeClr val="bg1">
                    <a:lumMod val="10000"/>
                  </a:schemeClr>
                </a:solidFill>
                <a:latin typeface="Rockwell" pitchFamily="18"/>
                <a:ea typeface="Rockwell" pitchFamily="18"/>
                <a:cs typeface="Rockwell" pitchFamily="18"/>
              </a:rPr>
              <a:t>ces</a:t>
            </a:r>
            <a:r>
              <a:rPr lang="en-US" b="1" i="1" kern="0" dirty="0">
                <a:solidFill>
                  <a:schemeClr val="bg1">
                    <a:lumMod val="10000"/>
                  </a:schemeClr>
                </a:solidFill>
                <a:latin typeface="Rockwell" pitchFamily="18"/>
                <a:ea typeface="Rockwell" pitchFamily="18"/>
                <a:cs typeface="Rockwell" pitchFamily="18"/>
              </a:rPr>
              <a:t> </a:t>
            </a:r>
            <a:r>
              <a:rPr lang="fr-FR" b="1" i="1" kern="0" dirty="0">
                <a:solidFill>
                  <a:schemeClr val="bg1">
                    <a:lumMod val="10000"/>
                  </a:schemeClr>
                </a:solidFill>
                <a:latin typeface="Rockwell" pitchFamily="18"/>
                <a:ea typeface="Rockwell" pitchFamily="18"/>
                <a:cs typeface="Rockwell" pitchFamily="18"/>
              </a:rPr>
              <a:t>composants</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sont</a:t>
            </a:r>
            <a:r>
              <a:rPr lang="en-US" b="1" i="1" kern="0" dirty="0">
                <a:solidFill>
                  <a:schemeClr val="bg1">
                    <a:lumMod val="10000"/>
                  </a:schemeClr>
                </a:solidFill>
                <a:latin typeface="Rockwell" pitchFamily="18"/>
                <a:ea typeface="Rockwell" pitchFamily="18"/>
                <a:cs typeface="Rockwell" pitchFamily="18"/>
              </a:rPr>
              <a:t> :</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le </a:t>
            </a:r>
            <a:r>
              <a:rPr lang="en-US" b="1" i="1" kern="0" dirty="0" err="1">
                <a:solidFill>
                  <a:schemeClr val="bg1">
                    <a:lumMod val="10000"/>
                  </a:schemeClr>
                </a:solidFill>
                <a:latin typeface="Rockwell" pitchFamily="18"/>
                <a:ea typeface="Rockwell" pitchFamily="18"/>
                <a:cs typeface="Rockwell" pitchFamily="18"/>
              </a:rPr>
              <a:t>diamètre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intérieur</a:t>
            </a:r>
            <a:endParaRPr lang="en-US" b="1" i="1" kern="0" dirty="0">
              <a:solidFill>
                <a:schemeClr val="bg1">
                  <a:lumMod val="10000"/>
                </a:schemeClr>
              </a:solidFill>
              <a:latin typeface="Rockwell" pitchFamily="18"/>
              <a:ea typeface="Rockwell" pitchFamily="18"/>
              <a:cs typeface="Rockwell" pitchFamily="18"/>
            </a:endParaRP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 la </a:t>
            </a:r>
            <a:r>
              <a:rPr lang="en-US" b="1" i="1" kern="0" dirty="0" err="1">
                <a:solidFill>
                  <a:schemeClr val="bg1">
                    <a:lumMod val="10000"/>
                  </a:schemeClr>
                </a:solidFill>
                <a:latin typeface="Rockwell" pitchFamily="18"/>
                <a:ea typeface="Rockwell" pitchFamily="18"/>
                <a:cs typeface="Rockwell" pitchFamily="18"/>
              </a:rPr>
              <a:t>série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étroite</a:t>
            </a:r>
            <a:r>
              <a:rPr lang="en-US" b="1" i="1" kern="0" dirty="0">
                <a:solidFill>
                  <a:schemeClr val="bg1">
                    <a:lumMod val="10000"/>
                  </a:schemeClr>
                </a:solidFill>
                <a:latin typeface="Rockwell" pitchFamily="18"/>
                <a:ea typeface="Rockwell" pitchFamily="18"/>
                <a:cs typeface="Rockwell" pitchFamily="18"/>
              </a:rPr>
              <a:t>, </a:t>
            </a:r>
            <a:r>
              <a:rPr lang="en-US" b="1" i="1" kern="0" dirty="0" err="1">
                <a:solidFill>
                  <a:schemeClr val="bg1">
                    <a:lumMod val="10000"/>
                  </a:schemeClr>
                </a:solidFill>
                <a:latin typeface="Rockwell" pitchFamily="18"/>
                <a:ea typeface="Rockwell" pitchFamily="18"/>
                <a:cs typeface="Rockwell" pitchFamily="18"/>
              </a:rPr>
              <a:t>normale</a:t>
            </a:r>
            <a:r>
              <a:rPr lang="en-US" b="1" i="1" kern="0" dirty="0">
                <a:solidFill>
                  <a:schemeClr val="bg1">
                    <a:lumMod val="10000"/>
                  </a:schemeClr>
                </a:solidFill>
                <a:latin typeface="Rockwell" pitchFamily="18"/>
                <a:ea typeface="Rockwell" pitchFamily="18"/>
                <a:cs typeface="Rockwell" pitchFamily="18"/>
              </a:rPr>
              <a:t>, large et </a:t>
            </a:r>
            <a:r>
              <a:rPr lang="en-US" b="1" i="1" kern="0" dirty="0" err="1">
                <a:solidFill>
                  <a:schemeClr val="bg1">
                    <a:lumMod val="10000"/>
                  </a:schemeClr>
                </a:solidFill>
                <a:latin typeface="Rockwell" pitchFamily="18"/>
                <a:ea typeface="Rockwell" pitchFamily="18"/>
                <a:cs typeface="Rockwell" pitchFamily="18"/>
              </a:rPr>
              <a:t>très</a:t>
            </a:r>
            <a:r>
              <a:rPr lang="en-US" b="1" i="1" kern="0" dirty="0">
                <a:solidFill>
                  <a:schemeClr val="bg1">
                    <a:lumMod val="10000"/>
                  </a:schemeClr>
                </a:solidFill>
                <a:latin typeface="Rockwell" pitchFamily="18"/>
                <a:ea typeface="Rockwell" pitchFamily="18"/>
                <a:cs typeface="Rockwell" pitchFamily="18"/>
              </a:rPr>
              <a:t> large)</a:t>
            </a:r>
          </a:p>
          <a:p>
            <a:pPr marL="914400" indent="-228600" eaLnBrk="1" fontAlgn="auto">
              <a:spcBef>
                <a:spcPts val="0"/>
              </a:spcBef>
              <a:spcAft>
                <a:spcPts val="0"/>
              </a:spcAft>
              <a:tabLst>
                <a:tab pos="1828800" algn="l"/>
              </a:tabLst>
              <a:defRPr sz="1800" b="0" i="0" u="none" strike="noStrike" kern="0" cap="none" spc="0" baseline="0">
                <a:solidFill>
                  <a:srgbClr val="000000"/>
                </a:solidFill>
                <a:uFillTx/>
              </a:defRPr>
            </a:pPr>
            <a:r>
              <a:rPr lang="en-US" b="1" i="1" kern="0" dirty="0">
                <a:solidFill>
                  <a:schemeClr val="bg1">
                    <a:lumMod val="10000"/>
                  </a:schemeClr>
                </a:solidFill>
                <a:latin typeface="Rockwell" pitchFamily="18"/>
                <a:ea typeface="Rockwell" pitchFamily="18"/>
                <a:cs typeface="Rockwell" pitchFamily="18"/>
              </a:rPr>
              <a:t>avec </a:t>
            </a:r>
            <a:r>
              <a:rPr lang="en-US" b="1" i="1" kern="0" dirty="0" err="1">
                <a:solidFill>
                  <a:schemeClr val="bg1">
                    <a:lumMod val="10000"/>
                  </a:schemeClr>
                </a:solidFill>
                <a:latin typeface="Rockwell" pitchFamily="18"/>
                <a:ea typeface="Rockwell" pitchFamily="18"/>
                <a:cs typeface="Rockwell" pitchFamily="18"/>
              </a:rPr>
              <a:t>ou</a:t>
            </a:r>
            <a:r>
              <a:rPr lang="en-US" b="1" i="1" kern="0" dirty="0">
                <a:solidFill>
                  <a:schemeClr val="bg1">
                    <a:lumMod val="10000"/>
                  </a:schemeClr>
                </a:solidFill>
                <a:latin typeface="Rockwell" pitchFamily="18"/>
                <a:ea typeface="Rockwell" pitchFamily="18"/>
                <a:cs typeface="Rockwell" pitchFamily="18"/>
              </a:rPr>
              <a:t> sans </a:t>
            </a:r>
            <a:r>
              <a:rPr lang="en-US" b="1" i="1" kern="0" dirty="0" err="1">
                <a:solidFill>
                  <a:schemeClr val="bg1">
                    <a:lumMod val="10000"/>
                  </a:schemeClr>
                </a:solidFill>
                <a:latin typeface="Rockwell" pitchFamily="18"/>
                <a:ea typeface="Rockwell" pitchFamily="18"/>
                <a:cs typeface="Rockwell" pitchFamily="18"/>
              </a:rPr>
              <a:t>chanfrein</a:t>
            </a:r>
            <a:endParaRPr lang="en-US" b="1" i="1" kern="0" dirty="0">
              <a:solidFill>
                <a:schemeClr val="bg1">
                  <a:lumMod val="10000"/>
                </a:schemeClr>
              </a:solidFill>
              <a:latin typeface="Rockwell" pitchFamily="18"/>
              <a:ea typeface="Rockwell" pitchFamily="18"/>
              <a:cs typeface="Rockwell" pitchFamily="18"/>
            </a:endParaRPr>
          </a:p>
          <a:p>
            <a:pPr eaLnBrk="1" fontAlgn="auto">
              <a:spcBef>
                <a:spcPts val="0"/>
              </a:spcBef>
              <a:spcAft>
                <a:spcPts val="0"/>
              </a:spcAft>
              <a:defRPr sz="1800" b="0" i="0" u="none" strike="noStrike" kern="0" cap="none" spc="0" baseline="0">
                <a:solidFill>
                  <a:srgbClr val="000000"/>
                </a:solidFill>
                <a:uFillTx/>
              </a:defRPr>
            </a:pPr>
            <a:endParaRPr lang="en-US" sz="2200" u="sng" kern="0" dirty="0">
              <a:solidFill>
                <a:schemeClr val="bg1">
                  <a:lumMod val="10000"/>
                </a:schemeClr>
              </a:solidFill>
              <a:latin typeface="Rockwell" pitchFamily="18"/>
              <a:ea typeface="Rockwell" pitchFamily="18"/>
              <a:cs typeface="Rockwell" pitchFamily="18"/>
            </a:endParaRPr>
          </a:p>
        </p:txBody>
      </p:sp>
      <p:pic>
        <p:nvPicPr>
          <p:cNvPr id="6" name="Image 4">
            <a:extLst>
              <a:ext uri="{FF2B5EF4-FFF2-40B4-BE49-F238E27FC236}">
                <a16:creationId xmlns:a16="http://schemas.microsoft.com/office/drawing/2014/main" id="{2CEC3541-1073-414E-8487-2E3CC1430D9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4546" y="1875965"/>
            <a:ext cx="20304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E9B0F8F-D89B-4285-93DF-4A1989F989C0}"/>
              </a:ext>
            </a:extLst>
          </p:cNvPr>
          <p:cNvSpPr txBox="1">
            <a:spLocks noChangeArrowheads="1"/>
          </p:cNvSpPr>
          <p:nvPr/>
        </p:nvSpPr>
        <p:spPr bwMode="auto">
          <a:xfrm>
            <a:off x="3698332" y="4618037"/>
            <a:ext cx="665956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a:spcBef>
                <a:spcPct val="0"/>
              </a:spcBef>
              <a:buFontTx/>
              <a:buNone/>
            </a:pPr>
            <a:r>
              <a:rPr lang="en-US" altLang="fr-FR" sz="2200" b="1" i="1">
                <a:solidFill>
                  <a:srgbClr val="FF0000"/>
                </a:solidFill>
                <a:latin typeface="Rockwell" panose="02060603020205020403" pitchFamily="18" charset="0"/>
                <a:ea typeface="HG Mincho Light J"/>
                <a:cs typeface="Rockwell" panose="02060603020205020403" pitchFamily="18" charset="0"/>
              </a:rPr>
              <a:t>Désignation:      Rondelle M,8</a:t>
            </a:r>
          </a:p>
        </p:txBody>
      </p:sp>
    </p:spTree>
    <p:extLst>
      <p:ext uri="{BB962C8B-B14F-4D97-AF65-F5344CB8AC3E}">
        <p14:creationId xmlns:p14="http://schemas.microsoft.com/office/powerpoint/2010/main" val="229811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3" name="Espace réservé du texte 1">
            <a:extLst>
              <a:ext uri="{FF2B5EF4-FFF2-40B4-BE49-F238E27FC236}">
                <a16:creationId xmlns:a16="http://schemas.microsoft.com/office/drawing/2014/main" id="{A6E8D0C8-246A-4BC8-AC4F-3ABB8EE2F078}"/>
              </a:ext>
            </a:extLst>
          </p:cNvPr>
          <p:cNvSpPr txBox="1">
            <a:spLocks/>
          </p:cNvSpPr>
          <p:nvPr/>
        </p:nvSpPr>
        <p:spPr bwMode="auto">
          <a:xfrm>
            <a:off x="0" y="235743"/>
            <a:ext cx="8477250" cy="467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a:defRPr/>
            </a:pPr>
            <a:r>
              <a:rPr lang="fr-FR" altLang="fr-FR" sz="1800" dirty="0">
                <a:solidFill>
                  <a:schemeClr val="bg1">
                    <a:lumMod val="10000"/>
                  </a:schemeClr>
                </a:solidFill>
                <a:latin typeface="Albany"/>
                <a:ea typeface="HG Mincho Light J"/>
                <a:cs typeface="Arial Unicode MS" panose="020B0604020202020204" pitchFamily="34" charset="-128"/>
              </a:rPr>
              <a:t>Cela </a:t>
            </a:r>
            <a:r>
              <a:rPr lang="fr-FR" altLang="fr-FR" sz="1800" dirty="0" err="1">
                <a:solidFill>
                  <a:schemeClr val="bg1">
                    <a:lumMod val="10000"/>
                  </a:schemeClr>
                </a:solidFill>
                <a:latin typeface="Albany"/>
                <a:ea typeface="HG Mincho Light J"/>
                <a:cs typeface="Arial Unicode MS" panose="020B0604020202020204" pitchFamily="34" charset="-128"/>
              </a:rPr>
              <a:t>consite</a:t>
            </a:r>
            <a:r>
              <a:rPr lang="fr-FR" altLang="fr-FR" sz="1800" dirty="0">
                <a:solidFill>
                  <a:schemeClr val="bg1">
                    <a:lumMod val="10000"/>
                  </a:schemeClr>
                </a:solidFill>
                <a:latin typeface="Albany"/>
                <a:ea typeface="HG Mincho Light J"/>
                <a:cs typeface="Arial Unicode MS" panose="020B0604020202020204" pitchFamily="34" charset="-128"/>
              </a:rPr>
              <a:t> à modifier les dimensions des pièces avant montage, par variation de leur températures,</a:t>
            </a:r>
          </a:p>
          <a:p>
            <a:pPr eaLnBrk="1">
              <a:defRPr/>
            </a:pPr>
            <a:r>
              <a:rPr lang="fr-FR" altLang="fr-FR" sz="1800" dirty="0">
                <a:solidFill>
                  <a:schemeClr val="bg1">
                    <a:lumMod val="10000"/>
                  </a:schemeClr>
                </a:solidFill>
                <a:latin typeface="Albany"/>
                <a:ea typeface="HG Mincho Light J"/>
                <a:cs typeface="Arial Unicode MS" panose="020B0604020202020204" pitchFamily="34" charset="-128"/>
              </a:rPr>
              <a:t>Il existe 3 possibilités</a:t>
            </a:r>
          </a:p>
          <a:p>
            <a:pPr eaLnBrk="1">
              <a:defRPr/>
            </a:pPr>
            <a:r>
              <a:rPr lang="fr-FR" altLang="fr-FR" sz="1800" dirty="0">
                <a:solidFill>
                  <a:schemeClr val="bg1">
                    <a:lumMod val="10000"/>
                  </a:schemeClr>
                </a:solidFill>
                <a:latin typeface="Albany"/>
                <a:ea typeface="HG Mincho Light J"/>
                <a:cs typeface="Arial Unicode MS" panose="020B0604020202020204" pitchFamily="34" charset="-128"/>
              </a:rPr>
              <a:t>- le frettage par contraction du contenu</a:t>
            </a:r>
          </a:p>
          <a:p>
            <a:pPr eaLnBrk="1">
              <a:defRPr/>
            </a:pPr>
            <a:r>
              <a:rPr lang="fr-FR" altLang="fr-FR" sz="1800" dirty="0">
                <a:solidFill>
                  <a:schemeClr val="bg1">
                    <a:lumMod val="10000"/>
                  </a:schemeClr>
                </a:solidFill>
                <a:latin typeface="Albany"/>
                <a:ea typeface="HG Mincho Light J"/>
                <a:cs typeface="Arial Unicode MS" panose="020B0604020202020204" pitchFamily="34" charset="-128"/>
              </a:rPr>
              <a:t>- le frettage par </a:t>
            </a:r>
            <a:r>
              <a:rPr lang="fr-FR" altLang="fr-FR" sz="1800" dirty="0" err="1">
                <a:solidFill>
                  <a:schemeClr val="bg1">
                    <a:lumMod val="10000"/>
                  </a:schemeClr>
                </a:solidFill>
                <a:latin typeface="Albany"/>
                <a:ea typeface="HG Mincho Light J"/>
                <a:cs typeface="Arial Unicode MS" panose="020B0604020202020204" pitchFamily="34" charset="-128"/>
              </a:rPr>
              <a:t>dillatation</a:t>
            </a:r>
            <a:r>
              <a:rPr lang="fr-FR" altLang="fr-FR" sz="1800" dirty="0">
                <a:solidFill>
                  <a:schemeClr val="bg1">
                    <a:lumMod val="10000"/>
                  </a:schemeClr>
                </a:solidFill>
                <a:latin typeface="Albany"/>
                <a:ea typeface="HG Mincho Light J"/>
                <a:cs typeface="Arial Unicode MS" panose="020B0604020202020204" pitchFamily="34" charset="-128"/>
              </a:rPr>
              <a:t> du contenant</a:t>
            </a:r>
          </a:p>
          <a:p>
            <a:pPr eaLnBrk="1">
              <a:defRPr/>
            </a:pPr>
            <a:r>
              <a:rPr lang="fr-FR" altLang="fr-FR" sz="1800" dirty="0">
                <a:solidFill>
                  <a:schemeClr val="bg1">
                    <a:lumMod val="10000"/>
                  </a:schemeClr>
                </a:solidFill>
                <a:latin typeface="Albany"/>
                <a:ea typeface="HG Mincho Light J"/>
                <a:cs typeface="Arial Unicode MS" panose="020B0604020202020204" pitchFamily="34" charset="-128"/>
              </a:rPr>
              <a:t>l- le frettage par combinaison des deux précédent.</a:t>
            </a:r>
          </a:p>
        </p:txBody>
      </p:sp>
      <p:pic>
        <p:nvPicPr>
          <p:cNvPr id="4" name="Image 3">
            <a:extLst>
              <a:ext uri="{FF2B5EF4-FFF2-40B4-BE49-F238E27FC236}">
                <a16:creationId xmlns:a16="http://schemas.microsoft.com/office/drawing/2014/main" id="{9F3B6D2D-5FCD-41BC-BF57-AAE4B1E3BF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2304256"/>
            <a:ext cx="51546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33C25046-8693-4FEA-9AE0-92887A030C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8661" y="3675019"/>
            <a:ext cx="4179927" cy="1502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73C0F28A-FEE5-4AC0-9960-EE61A72ADB3D}"/>
              </a:ext>
            </a:extLst>
          </p:cNvPr>
          <p:cNvSpPr txBox="1">
            <a:spLocks noChangeArrowheads="1"/>
          </p:cNvSpPr>
          <p:nvPr/>
        </p:nvSpPr>
        <p:spPr bwMode="auto">
          <a:xfrm>
            <a:off x="5716588" y="1136649"/>
            <a:ext cx="31496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lstStyle>
            <a:lvl1pPr marL="503238" indent="-431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a:spcBef>
                <a:spcPct val="0"/>
              </a:spcBef>
              <a:buFontTx/>
              <a:buNone/>
            </a:pPr>
            <a:r>
              <a:rPr lang="en-US" altLang="fr-FR" b="1" i="1" dirty="0">
                <a:solidFill>
                  <a:srgbClr val="FF0000"/>
                </a:solidFill>
                <a:latin typeface="Rockwell" panose="02060603020205020403" pitchFamily="18" charset="0"/>
                <a:ea typeface="HG Mincho Light J"/>
                <a:cs typeface="Rockwell" panose="02060603020205020403" pitchFamily="18" charset="0"/>
              </a:rPr>
              <a:t>MIP : </a:t>
            </a:r>
            <a:r>
              <a:rPr lang="en-US" altLang="fr-FR" b="1" i="1" dirty="0" err="1">
                <a:solidFill>
                  <a:srgbClr val="FF0000"/>
                </a:solidFill>
                <a:latin typeface="Rockwell" panose="02060603020205020403" pitchFamily="18" charset="0"/>
                <a:ea typeface="HG Mincho Light J"/>
                <a:cs typeface="Rockwell" panose="02060603020205020403" pitchFamily="18" charset="0"/>
              </a:rPr>
              <a:t>cylindres</a:t>
            </a:r>
            <a:r>
              <a:rPr lang="en-US" altLang="fr-FR" b="1" i="1" dirty="0">
                <a:solidFill>
                  <a:srgbClr val="FF0000"/>
                </a:solidFill>
                <a:latin typeface="Rockwell" panose="02060603020205020403" pitchFamily="18" charset="0"/>
                <a:ea typeface="HG Mincho Light J"/>
                <a:cs typeface="Rockwell" panose="02060603020205020403" pitchFamily="18" charset="0"/>
              </a:rPr>
              <a:t> + plan</a:t>
            </a:r>
          </a:p>
          <a:p>
            <a:pPr algn="ctr" eaLnBrk="1">
              <a:spcBef>
                <a:spcPct val="0"/>
              </a:spcBef>
              <a:buFontTx/>
              <a:buNone/>
            </a:pPr>
            <a:r>
              <a:rPr lang="en-US" altLang="fr-FR" b="1" i="1" dirty="0">
                <a:solidFill>
                  <a:srgbClr val="FF0000"/>
                </a:solidFill>
                <a:latin typeface="Rockwell" panose="02060603020205020403" pitchFamily="18" charset="0"/>
                <a:ea typeface="HG Mincho Light J"/>
                <a:cs typeface="Rockwell" panose="02060603020205020403" pitchFamily="18" charset="0"/>
              </a:rPr>
              <a:t>MAP: </a:t>
            </a:r>
            <a:r>
              <a:rPr lang="en-US" altLang="fr-FR" b="1" i="1" dirty="0" err="1">
                <a:solidFill>
                  <a:srgbClr val="FF0000"/>
                </a:solidFill>
                <a:latin typeface="Rockwell" panose="02060603020205020403" pitchFamily="18" charset="0"/>
                <a:ea typeface="HG Mincho Light J"/>
                <a:cs typeface="Rockwell" panose="02060603020205020403" pitchFamily="18" charset="0"/>
              </a:rPr>
              <a:t>frettage</a:t>
            </a:r>
            <a:endParaRPr lang="en-US" altLang="fr-FR" b="1" i="1" dirty="0">
              <a:solidFill>
                <a:srgbClr val="FF0000"/>
              </a:solidFill>
              <a:latin typeface="Rockwell" panose="02060603020205020403" pitchFamily="18" charset="0"/>
              <a:ea typeface="HG Mincho Light J"/>
              <a:cs typeface="Rockwell" panose="02060603020205020403" pitchFamily="18" charset="0"/>
            </a:endParaRPr>
          </a:p>
          <a:p>
            <a:pPr algn="ctr" eaLnBrk="1">
              <a:spcBef>
                <a:spcPct val="0"/>
              </a:spcBef>
              <a:buFontTx/>
              <a:buNone/>
            </a:pPr>
            <a:endParaRPr lang="en-US" altLang="fr-FR" b="1" i="1" dirty="0">
              <a:solidFill>
                <a:srgbClr val="FF0000"/>
              </a:solidFill>
              <a:latin typeface="Rockwell" panose="02060603020205020403" pitchFamily="18" charset="0"/>
              <a:ea typeface="HG Mincho Light J"/>
              <a:cs typeface="Rockwell" panose="02060603020205020403" pitchFamily="18" charset="0"/>
            </a:endParaRPr>
          </a:p>
          <a:p>
            <a:pPr algn="ctr" eaLnBrk="1">
              <a:spcBef>
                <a:spcPct val="0"/>
              </a:spcBef>
              <a:buFontTx/>
              <a:buNone/>
            </a:pPr>
            <a:r>
              <a:rPr lang="en-US" altLang="fr-FR" b="1" i="1" dirty="0">
                <a:solidFill>
                  <a:srgbClr val="FF0000"/>
                </a:solidFill>
                <a:latin typeface="Rockwell" panose="02060603020205020403" pitchFamily="18" charset="0"/>
                <a:ea typeface="HG Mincho Light J"/>
                <a:cs typeface="Rockwell" panose="02060603020205020403" pitchFamily="18" charset="0"/>
              </a:rPr>
              <a:t>Pas de </a:t>
            </a:r>
            <a:r>
              <a:rPr lang="en-US" altLang="fr-FR" b="1" i="1" dirty="0" err="1">
                <a:solidFill>
                  <a:srgbClr val="FF0000"/>
                </a:solidFill>
                <a:latin typeface="Rockwell" panose="02060603020205020403" pitchFamily="18" charset="0"/>
                <a:ea typeface="HG Mincho Light J"/>
                <a:cs typeface="Rockwell" panose="02060603020205020403" pitchFamily="18" charset="0"/>
              </a:rPr>
              <a:t>réglages</a:t>
            </a:r>
            <a:r>
              <a:rPr lang="en-US" altLang="fr-FR" b="1" i="1" dirty="0">
                <a:solidFill>
                  <a:srgbClr val="FF0000"/>
                </a:solidFill>
                <a:latin typeface="Rockwell" panose="02060603020205020403" pitchFamily="18" charset="0"/>
                <a:ea typeface="HG Mincho Light J"/>
                <a:cs typeface="Rockwell" panose="02060603020205020403" pitchFamily="18" charset="0"/>
              </a:rPr>
              <a:t> </a:t>
            </a:r>
            <a:r>
              <a:rPr lang="en-US" altLang="fr-FR" b="1" i="1" dirty="0" err="1">
                <a:solidFill>
                  <a:srgbClr val="FF0000"/>
                </a:solidFill>
                <a:latin typeface="Rockwell" panose="02060603020205020403" pitchFamily="18" charset="0"/>
                <a:ea typeface="HG Mincho Light J"/>
                <a:cs typeface="Rockwell" panose="02060603020205020403" pitchFamily="18" charset="0"/>
              </a:rPr>
              <a:t>possibles</a:t>
            </a:r>
            <a:endParaRPr lang="en-US" altLang="fr-FR" b="1" i="1" dirty="0">
              <a:solidFill>
                <a:srgbClr val="FF0000"/>
              </a:solidFill>
              <a:latin typeface="Rockwell" panose="02060603020205020403" pitchFamily="18" charset="0"/>
              <a:ea typeface="HG Mincho Light J"/>
              <a:cs typeface="Rockwell" panose="02060603020205020403" pitchFamily="18" charset="0"/>
            </a:endParaRPr>
          </a:p>
        </p:txBody>
      </p:sp>
      <p:sp>
        <p:nvSpPr>
          <p:cNvPr id="7" name="Rectangle 6">
            <a:extLst>
              <a:ext uri="{FF2B5EF4-FFF2-40B4-BE49-F238E27FC236}">
                <a16:creationId xmlns:a16="http://schemas.microsoft.com/office/drawing/2014/main" id="{75CF1676-BC66-4B32-9C18-65697BDB1420}"/>
              </a:ext>
            </a:extLst>
          </p:cNvPr>
          <p:cNvSpPr/>
          <p:nvPr/>
        </p:nvSpPr>
        <p:spPr>
          <a:xfrm>
            <a:off x="747713" y="-224632"/>
            <a:ext cx="1814512" cy="460375"/>
          </a:xfrm>
          <a:prstGeom prst="rect">
            <a:avLst/>
          </a:prstGeom>
        </p:spPr>
        <p:txBody>
          <a:bodyPr wrap="none">
            <a:spAutoFit/>
          </a:bodyPr>
          <a:lstStyle/>
          <a:p>
            <a:pPr eaLnBrk="1">
              <a:defRPr/>
            </a:pPr>
            <a:r>
              <a:rPr lang="fr-FR" altLang="fr-FR" sz="2400" b="1" u="sng" dirty="0">
                <a:solidFill>
                  <a:schemeClr val="bg1">
                    <a:lumMod val="10000"/>
                  </a:schemeClr>
                </a:solidFill>
                <a:latin typeface="Rockwell" panose="02060603020205020403" pitchFamily="18" charset="0"/>
                <a:ea typeface="HG Mincho Light J"/>
                <a:cs typeface="Arial Unicode MS" panose="020B0604020202020204" pitchFamily="34" charset="-128"/>
              </a:rPr>
              <a:t>Le frettage</a:t>
            </a:r>
          </a:p>
        </p:txBody>
      </p:sp>
      <p:sp>
        <p:nvSpPr>
          <p:cNvPr id="8" name="Forme libre 6">
            <a:hlinkClick r:id="rId5" action="ppaction://hlinksldjump"/>
            <a:extLst>
              <a:ext uri="{FF2B5EF4-FFF2-40B4-BE49-F238E27FC236}">
                <a16:creationId xmlns:a16="http://schemas.microsoft.com/office/drawing/2014/main" id="{DBDAD815-8D8F-4420-91D9-A25973F17569}"/>
              </a:ext>
            </a:extLst>
          </p:cNvPr>
          <p:cNvSpPr/>
          <p:nvPr/>
        </p:nvSpPr>
        <p:spPr>
          <a:xfrm rot="10800000">
            <a:off x="8226425" y="4647719"/>
            <a:ext cx="533400" cy="457200"/>
          </a:xfrm>
          <a:custGeom>
            <a:avLst>
              <a:gd name="f6" fmla="val 1400"/>
            </a:avLst>
            <a:gdLst>
              <a:gd name="f1" fmla="val w"/>
              <a:gd name="f2" fmla="val h"/>
              <a:gd name="f3" fmla="val ss"/>
              <a:gd name="f4" fmla="val 0"/>
              <a:gd name="f5" fmla="+- 0 0 8050"/>
              <a:gd name="f6" fmla="val 1400"/>
              <a:gd name="f7" fmla="abs f1"/>
              <a:gd name="f8" fmla="abs f2"/>
              <a:gd name="f9" fmla="abs f3"/>
              <a:gd name="f10" fmla="val f6"/>
              <a:gd name="f11" fmla="?: f7 f1 1"/>
              <a:gd name="f12" fmla="?: f8 f2 1"/>
              <a:gd name="f13" fmla="?: f9 f3 1"/>
              <a:gd name="f14" fmla="+- f4 f10 0"/>
              <a:gd name="f15" fmla="+- 10800 0 f10"/>
              <a:gd name="f16" fmla="*/ f11 1 21600"/>
              <a:gd name="f17" fmla="*/ f12 1 21600"/>
              <a:gd name="f18" fmla="*/ 21600 f11 1"/>
              <a:gd name="f19" fmla="*/ 21600 f12 1"/>
              <a:gd name="f20" fmla="*/ f15 1 10800"/>
              <a:gd name="f21" fmla="min f17 f16"/>
              <a:gd name="f22" fmla="*/ f18 1 f13"/>
              <a:gd name="f23" fmla="*/ f19 1 f13"/>
              <a:gd name="f24" fmla="*/ f5 f20 1"/>
              <a:gd name="f25" fmla="*/ 8050 f20 1"/>
              <a:gd name="f26" fmla="val f22"/>
              <a:gd name="f27" fmla="val f23"/>
              <a:gd name="f28" fmla="*/ f14 f21 1"/>
              <a:gd name="f29" fmla="*/ f4 f21 1"/>
              <a:gd name="f30" fmla="+- f26 0 f10"/>
              <a:gd name="f31" fmla="+- f27 0 f10"/>
              <a:gd name="f32" fmla="*/ f26 1 2"/>
              <a:gd name="f33" fmla="*/ f27 1 2"/>
              <a:gd name="f34" fmla="*/ f26 f21 1"/>
              <a:gd name="f35" fmla="*/ f27 f21 1"/>
              <a:gd name="f36" fmla="+- f24 f32 0"/>
              <a:gd name="f37" fmla="+- f24 f33 0"/>
              <a:gd name="f38" fmla="+- f25 f32 0"/>
              <a:gd name="f39" fmla="+- f25 f33 0"/>
              <a:gd name="f40" fmla="*/ f30 f21 1"/>
              <a:gd name="f41" fmla="*/ f31 f21 1"/>
              <a:gd name="f42" fmla="*/ f33 f21 1"/>
              <a:gd name="f43" fmla="*/ f36 f21 1"/>
              <a:gd name="f44" fmla="*/ f37 f21 1"/>
              <a:gd name="f45" fmla="*/ f38 f21 1"/>
              <a:gd name="f46" fmla="*/ f39 f21 1"/>
            </a:gdLst>
            <a:ahLst/>
            <a:cxnLst>
              <a:cxn ang="3cd4">
                <a:pos x="hc" y="t"/>
              </a:cxn>
              <a:cxn ang="0">
                <a:pos x="r" y="vc"/>
              </a:cxn>
              <a:cxn ang="cd4">
                <a:pos x="hc" y="b"/>
              </a:cxn>
              <a:cxn ang="cd2">
                <a:pos x="l" y="vc"/>
              </a:cxn>
            </a:cxnLst>
            <a:rect l="f28" t="f28" r="f40" b="f41"/>
            <a:pathLst>
              <a:path>
                <a:moveTo>
                  <a:pt x="f29" y="f29"/>
                </a:moveTo>
                <a:lnTo>
                  <a:pt x="f34" y="f29"/>
                </a:lnTo>
                <a:lnTo>
                  <a:pt x="f34" y="f35"/>
                </a:lnTo>
                <a:lnTo>
                  <a:pt x="f29" y="f35"/>
                </a:lnTo>
                <a:close/>
              </a:path>
              <a:path>
                <a:moveTo>
                  <a:pt x="f29" y="f29"/>
                </a:moveTo>
                <a:lnTo>
                  <a:pt x="f34" y="f29"/>
                </a:lnTo>
                <a:lnTo>
                  <a:pt x="f40" y="f28"/>
                </a:lnTo>
                <a:lnTo>
                  <a:pt x="f28" y="f28"/>
                </a:lnTo>
                <a:close/>
              </a:path>
              <a:path>
                <a:moveTo>
                  <a:pt x="f34" y="f29"/>
                </a:moveTo>
                <a:lnTo>
                  <a:pt x="f34" y="f35"/>
                </a:lnTo>
                <a:lnTo>
                  <a:pt x="f40" y="f41"/>
                </a:lnTo>
                <a:lnTo>
                  <a:pt x="f40" y="f28"/>
                </a:lnTo>
                <a:close/>
              </a:path>
              <a:path>
                <a:moveTo>
                  <a:pt x="f34" y="f35"/>
                </a:moveTo>
                <a:lnTo>
                  <a:pt x="f29" y="f35"/>
                </a:lnTo>
                <a:lnTo>
                  <a:pt x="f28" y="f41"/>
                </a:lnTo>
                <a:lnTo>
                  <a:pt x="f40" y="f41"/>
                </a:lnTo>
                <a:close/>
              </a:path>
              <a:path>
                <a:moveTo>
                  <a:pt x="f29" y="f35"/>
                </a:moveTo>
                <a:lnTo>
                  <a:pt x="f29" y="f29"/>
                </a:lnTo>
                <a:lnTo>
                  <a:pt x="f28" y="f28"/>
                </a:lnTo>
                <a:lnTo>
                  <a:pt x="f28" y="f41"/>
                </a:lnTo>
                <a:close/>
              </a:path>
              <a:path>
                <a:moveTo>
                  <a:pt x="f43" y="f44"/>
                </a:moveTo>
                <a:lnTo>
                  <a:pt x="f45" y="f42"/>
                </a:lnTo>
                <a:lnTo>
                  <a:pt x="f43" y="f46"/>
                </a:lnTo>
                <a:close/>
              </a:path>
            </a:pathLst>
          </a:custGeom>
          <a:solidFill>
            <a:srgbClr val="FCAB40"/>
          </a:solidFill>
          <a:ln w="9363">
            <a:solidFill>
              <a:srgbClr val="EAEAEA"/>
            </a:solidFill>
            <a:prstDash val="solid"/>
            <a:miter/>
          </a:ln>
        </p:spPr>
        <p:txBody>
          <a:bodyPr wrap="none" lIns="90004" tIns="46798" rIns="90004" bIns="46798" anchor="ctr" compatLnSpc="0"/>
          <a:lstStyle/>
          <a:p>
            <a:pPr eaLnBrk="1" fontAlgn="auto">
              <a:spcBef>
                <a:spcPts val="0"/>
              </a:spcBef>
              <a:spcAft>
                <a:spcPts val="0"/>
              </a:spcAft>
              <a:defRPr sz="1800" b="0" i="0" u="none" strike="noStrike" kern="0" cap="none" spc="0" baseline="0">
                <a:solidFill>
                  <a:srgbClr val="000000"/>
                </a:solidFill>
                <a:uFillTx/>
              </a:defRPr>
            </a:pPr>
            <a:endParaRPr lang="fr-FR" kern="0">
              <a:solidFill>
                <a:srgbClr val="000000"/>
              </a:solidFill>
              <a:latin typeface="Arial" pitchFamily="18"/>
              <a:ea typeface="SimSun" pitchFamily="2"/>
              <a:cs typeface="Tahoma" pitchFamily="2"/>
            </a:endParaRPr>
          </a:p>
        </p:txBody>
      </p:sp>
      <p:sp>
        <p:nvSpPr>
          <p:cNvPr id="9" name="ZoneTexte 14">
            <a:extLst>
              <a:ext uri="{FF2B5EF4-FFF2-40B4-BE49-F238E27FC236}">
                <a16:creationId xmlns:a16="http://schemas.microsoft.com/office/drawing/2014/main" id="{6F34C5AD-FB0A-4016-814F-A3F0B4571EBF}"/>
              </a:ext>
            </a:extLst>
          </p:cNvPr>
          <p:cNvSpPr txBox="1">
            <a:spLocks noChangeArrowheads="1"/>
          </p:cNvSpPr>
          <p:nvPr/>
        </p:nvSpPr>
        <p:spPr bwMode="auto">
          <a:xfrm>
            <a:off x="-257175" y="5534818"/>
            <a:ext cx="1150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fr-FR" sz="1800">
                <a:latin typeface="Arial" panose="020B0604020202020204" pitchFamily="34" charset="0"/>
              </a:rPr>
              <a:t>16/35</a:t>
            </a:r>
          </a:p>
        </p:txBody>
      </p:sp>
    </p:spTree>
    <p:extLst>
      <p:ext uri="{BB962C8B-B14F-4D97-AF65-F5344CB8AC3E}">
        <p14:creationId xmlns:p14="http://schemas.microsoft.com/office/powerpoint/2010/main" val="247032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0" name="Rectangle 2">
            <a:extLst>
              <a:ext uri="{FF2B5EF4-FFF2-40B4-BE49-F238E27FC236}">
                <a16:creationId xmlns:a16="http://schemas.microsoft.com/office/drawing/2014/main" id="{FE71FDC3-1961-4DDD-B957-B81E1092D0CC}"/>
              </a:ext>
            </a:extLst>
          </p:cNvPr>
          <p:cNvSpPr txBox="1">
            <a:spLocks noChangeArrowheads="1"/>
          </p:cNvSpPr>
          <p:nvPr/>
        </p:nvSpPr>
        <p:spPr>
          <a:xfrm>
            <a:off x="1087266" y="1328866"/>
            <a:ext cx="7772400" cy="641350"/>
          </a:xfrm>
          <a:prstGeom prst="rect">
            <a:avLst/>
          </a:prstGeom>
        </p:spPr>
        <p:txBody>
          <a:bodyPr/>
          <a:lstStyle>
            <a:lvl1pPr algn="ctr" rtl="0" eaLnBrk="0" fontAlgn="base" hangingPunct="0">
              <a:spcBef>
                <a:spcPct val="0"/>
              </a:spcBef>
              <a:spcAft>
                <a:spcPct val="0"/>
              </a:spcAft>
              <a:buClr>
                <a:srgbClr val="000000"/>
              </a:buClr>
              <a:buSzPct val="45000"/>
              <a:buFont typeface="StarSymbol"/>
              <a:buChar char=""/>
              <a:defRPr lang="fr-FR" sz="4000" b="1" i="1">
                <a:solidFill>
                  <a:srgbClr val="E6E6E6"/>
                </a:solidFill>
                <a:latin typeface="Albany" pitchFamily="34"/>
                <a:ea typeface="Arial Unicode MS" panose="020B0604020202020204" pitchFamily="34" charset="-128"/>
                <a:cs typeface="Arial Unicode MS" pitchFamily="2"/>
              </a:defRPr>
            </a:lvl1pPr>
            <a:lvl2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2pPr>
            <a:lvl3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3pPr>
            <a:lvl4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4pPr>
            <a:lvl5pPr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5pPr>
            <a:lvl6pPr marL="4572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6pPr>
            <a:lvl7pPr marL="9144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7pPr>
            <a:lvl8pPr marL="13716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8pPr>
            <a:lvl9pPr marL="1828800" algn="ctr" rtl="0" eaLnBrk="0" fontAlgn="base" hangingPunct="0">
              <a:spcBef>
                <a:spcPct val="0"/>
              </a:spcBef>
              <a:spcAft>
                <a:spcPct val="0"/>
              </a:spcAft>
              <a:buClr>
                <a:srgbClr val="000000"/>
              </a:buClr>
              <a:buSzPct val="45000"/>
              <a:buFont typeface="StarSymbol"/>
              <a:buChar char=""/>
              <a:defRPr sz="4000" b="1" i="1">
                <a:solidFill>
                  <a:srgbClr val="E6E6E6"/>
                </a:solidFill>
                <a:latin typeface="Albany"/>
                <a:ea typeface="Arial Unicode MS" panose="020B0604020202020204" pitchFamily="34" charset="-128"/>
                <a:cs typeface="Arial Unicode MS" panose="020B0604020202020204" pitchFamily="34" charset="-128"/>
              </a:defRPr>
            </a:lvl9pPr>
          </a:lstStyle>
          <a:p>
            <a:pPr>
              <a:buFont typeface="StarSymbol"/>
              <a:buNone/>
              <a:defRPr/>
            </a:pPr>
            <a:r>
              <a:rPr altLang="fr-FR" kern="0" dirty="0">
                <a:solidFill>
                  <a:schemeClr val="bg1">
                    <a:lumMod val="10000"/>
                  </a:schemeClr>
                </a:solidFill>
              </a:rPr>
              <a:t>Introduction</a:t>
            </a:r>
          </a:p>
        </p:txBody>
      </p:sp>
    </p:spTree>
    <p:extLst>
      <p:ext uri="{BB962C8B-B14F-4D97-AF65-F5344CB8AC3E}">
        <p14:creationId xmlns:p14="http://schemas.microsoft.com/office/powerpoint/2010/main" val="3040210696"/>
      </p:ext>
    </p:extLst>
  </p:cSld>
  <p:clrMapOvr>
    <a:masterClrMapping/>
  </p:clrMapOvr>
</p:sld>
</file>

<file path=ppt/theme/theme1.xml><?xml version="1.0" encoding="utf-8"?>
<a:theme xmlns:a="http://schemas.openxmlformats.org/drawingml/2006/main" name="Theme_ICAM">
  <a:themeElements>
    <a:clrScheme name="ICAM">
      <a:dk1>
        <a:srgbClr val="000000"/>
      </a:dk1>
      <a:lt1>
        <a:srgbClr val="FFFFFF"/>
      </a:lt1>
      <a:dk2>
        <a:srgbClr val="000000"/>
      </a:dk2>
      <a:lt2>
        <a:srgbClr val="FFFFFF"/>
      </a:lt2>
      <a:accent1>
        <a:srgbClr val="E36C09"/>
      </a:accent1>
      <a:accent2>
        <a:srgbClr val="FFE599"/>
      </a:accent2>
      <a:accent3>
        <a:srgbClr val="0070C0"/>
      </a:accent3>
      <a:accent4>
        <a:srgbClr val="A5A5A5"/>
      </a:accent4>
      <a:accent5>
        <a:srgbClr val="F2F2F2"/>
      </a:accent5>
      <a:accent6>
        <a:srgbClr val="E36C09"/>
      </a:accent6>
      <a:hlink>
        <a:srgbClr val="E36C09"/>
      </a:hlink>
      <a:folHlink>
        <a:srgbClr val="9748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2170</TotalTime>
  <Words>2906</Words>
  <Application>Microsoft Office PowerPoint</Application>
  <PresentationFormat>Affichage à l'écran (16:9)</PresentationFormat>
  <Paragraphs>529</Paragraphs>
  <Slides>49</Slides>
  <Notes>49</Notes>
  <HiddenSlides>0</HiddenSlides>
  <MMClips>0</MMClips>
  <ScaleCrop>false</ScaleCrop>
  <HeadingPairs>
    <vt:vector size="6" baseType="variant">
      <vt:variant>
        <vt:lpstr>Polices utilisées</vt:lpstr>
      </vt:variant>
      <vt:variant>
        <vt:i4>19</vt:i4>
      </vt:variant>
      <vt:variant>
        <vt:lpstr>Thème</vt:lpstr>
      </vt:variant>
      <vt:variant>
        <vt:i4>1</vt:i4>
      </vt:variant>
      <vt:variant>
        <vt:lpstr>Titres des diapositives</vt:lpstr>
      </vt:variant>
      <vt:variant>
        <vt:i4>49</vt:i4>
      </vt:variant>
    </vt:vector>
  </HeadingPairs>
  <TitlesOfParts>
    <vt:vector size="69" baseType="lpstr">
      <vt:lpstr>MS PGothic</vt:lpstr>
      <vt:lpstr>Arial Black</vt:lpstr>
      <vt:lpstr>Arial Unicode MS</vt:lpstr>
      <vt:lpstr>Calibri</vt:lpstr>
      <vt:lpstr>Albany</vt:lpstr>
      <vt:lpstr>Montserrat</vt:lpstr>
      <vt:lpstr>StarSymbol</vt:lpstr>
      <vt:lpstr>Arial Narrow</vt:lpstr>
      <vt:lpstr>Times New Roman</vt:lpstr>
      <vt:lpstr>HG Mincho Light J</vt:lpstr>
      <vt:lpstr>Rockwell</vt:lpstr>
      <vt:lpstr>Montserrat SemiBold</vt:lpstr>
      <vt:lpstr>Abadi</vt:lpstr>
      <vt:lpstr>SimSun</vt:lpstr>
      <vt:lpstr>Arial</vt:lpstr>
      <vt:lpstr>Montserrat Light</vt:lpstr>
      <vt:lpstr>Comic Sans MS</vt:lpstr>
      <vt:lpstr>Tahoma</vt:lpstr>
      <vt:lpstr>Wingdings</vt:lpstr>
      <vt:lpstr>Theme_ICAM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 de Strasbourg-Europe</dc:title>
  <dc:creator>Maite Haegelin</dc:creator>
  <cp:lastModifiedBy>thierry jost</cp:lastModifiedBy>
  <cp:revision>48</cp:revision>
  <dcterms:modified xsi:type="dcterms:W3CDTF">2024-02-07T17:00:42Z</dcterms:modified>
</cp:coreProperties>
</file>